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ctiveX/activeX1.xml" ContentType="application/vnd.ms-office.activeX+xml"/>
  <Override PartName="/ppt/notesSlides/notesSlide9.xml" ContentType="application/vnd.openxmlformats-officedocument.presentationml.notesSlid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809" r:id="rId5"/>
    <p:sldMasterId id="2147485040" r:id="rId6"/>
    <p:sldMasterId id="2147485053" r:id="rId7"/>
    <p:sldMasterId id="2147485059" r:id="rId8"/>
  </p:sldMasterIdLst>
  <p:notesMasterIdLst>
    <p:notesMasterId r:id="rId48"/>
  </p:notesMasterIdLst>
  <p:handoutMasterIdLst>
    <p:handoutMasterId r:id="rId49"/>
  </p:handoutMasterIdLst>
  <p:sldIdLst>
    <p:sldId id="289" r:id="rId9"/>
    <p:sldId id="604" r:id="rId10"/>
    <p:sldId id="690" r:id="rId11"/>
    <p:sldId id="840" r:id="rId12"/>
    <p:sldId id="799" r:id="rId13"/>
    <p:sldId id="738" r:id="rId14"/>
    <p:sldId id="693" r:id="rId15"/>
    <p:sldId id="695" r:id="rId16"/>
    <p:sldId id="694" r:id="rId17"/>
    <p:sldId id="701" r:id="rId18"/>
    <p:sldId id="702" r:id="rId19"/>
    <p:sldId id="713" r:id="rId20"/>
    <p:sldId id="711" r:id="rId21"/>
    <p:sldId id="720" r:id="rId22"/>
    <p:sldId id="715" r:id="rId23"/>
    <p:sldId id="722" r:id="rId24"/>
    <p:sldId id="728" r:id="rId25"/>
    <p:sldId id="850" r:id="rId26"/>
    <p:sldId id="741" r:id="rId27"/>
    <p:sldId id="744" r:id="rId28"/>
    <p:sldId id="724" r:id="rId29"/>
    <p:sldId id="732" r:id="rId30"/>
    <p:sldId id="828" r:id="rId31"/>
    <p:sldId id="843" r:id="rId32"/>
    <p:sldId id="736" r:id="rId33"/>
    <p:sldId id="765" r:id="rId34"/>
    <p:sldId id="749" r:id="rId35"/>
    <p:sldId id="762" r:id="rId36"/>
    <p:sldId id="842" r:id="rId37"/>
    <p:sldId id="792" r:id="rId38"/>
    <p:sldId id="793" r:id="rId39"/>
    <p:sldId id="794" r:id="rId40"/>
    <p:sldId id="849" r:id="rId41"/>
    <p:sldId id="796" r:id="rId42"/>
    <p:sldId id="845" r:id="rId43"/>
    <p:sldId id="844" r:id="rId44"/>
    <p:sldId id="846" r:id="rId45"/>
    <p:sldId id="847" r:id="rId46"/>
    <p:sldId id="848" r:id="rId47"/>
  </p:sldIdLst>
  <p:sldSz cx="9144000" cy="6858000" type="screen4x3"/>
  <p:notesSz cx="7023100" cy="9309100"/>
  <p:custShowLst>
    <p:custShow name="Apresentação personalizada 1" id="0">
      <p:sldLst>
        <p:sld r:id="rId9"/>
        <p:sld r:id="rId10"/>
        <p:sld r:id="rId11"/>
        <p:sld r:id="rId12"/>
        <p:sld r:id="rId13"/>
        <p:sld r:id="rId14"/>
        <p:sld r:id="rId15"/>
        <p:sld r:id="rId20"/>
        <p:sld r:id="rId16"/>
        <p:sld r:id="rId17"/>
        <p:sld r:id="rId18"/>
        <p:sld r:id="rId19"/>
        <p:sld r:id="rId21"/>
        <p:sld r:id="rId23"/>
        <p:sld r:id="rId22"/>
        <p:sld r:id="rId24"/>
        <p:sld r:id="rId25"/>
        <p:sld r:id="rId27"/>
        <p:sld r:id="rId28"/>
        <p:sld r:id="rId29"/>
        <p:sld r:id="rId30"/>
        <p:sld r:id="rId31"/>
        <p:sld r:id="rId33"/>
        <p:sld r:id="rId34"/>
        <p:sld r:id="rId35"/>
        <p:sld r:id="rId36"/>
        <p:sld r:id="rId38"/>
        <p:sld r:id="rId39"/>
        <p:sld r:id="rId40"/>
        <p:sld r:id="rId42"/>
      </p:sldLst>
    </p:custShow>
  </p:custShowLst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GillSans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2577D704-1ED4-4FAA-9231-419487E223D1}">
          <p14:sldIdLst>
            <p14:sldId id="289"/>
            <p14:sldId id="604"/>
            <p14:sldId id="690"/>
            <p14:sldId id="840"/>
            <p14:sldId id="799"/>
            <p14:sldId id="738"/>
            <p14:sldId id="693"/>
            <p14:sldId id="695"/>
            <p14:sldId id="694"/>
            <p14:sldId id="701"/>
            <p14:sldId id="702"/>
            <p14:sldId id="713"/>
            <p14:sldId id="711"/>
            <p14:sldId id="720"/>
            <p14:sldId id="715"/>
            <p14:sldId id="722"/>
            <p14:sldId id="728"/>
            <p14:sldId id="850"/>
            <p14:sldId id="741"/>
            <p14:sldId id="744"/>
            <p14:sldId id="724"/>
            <p14:sldId id="732"/>
            <p14:sldId id="828"/>
            <p14:sldId id="843"/>
            <p14:sldId id="736"/>
            <p14:sldId id="765"/>
            <p14:sldId id="749"/>
            <p14:sldId id="762"/>
            <p14:sldId id="842"/>
            <p14:sldId id="792"/>
            <p14:sldId id="793"/>
            <p14:sldId id="794"/>
            <p14:sldId id="849"/>
            <p14:sldId id="796"/>
            <p14:sldId id="845"/>
            <p14:sldId id="844"/>
            <p14:sldId id="846"/>
            <p14:sldId id="847"/>
            <p14:sldId id="8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94">
          <p15:clr>
            <a:srgbClr val="A4A3A4"/>
          </p15:clr>
        </p15:guide>
        <p15:guide id="2" orient="horz" pos="446">
          <p15:clr>
            <a:srgbClr val="A4A3A4"/>
          </p15:clr>
        </p15:guide>
        <p15:guide id="3" orient="horz" pos="830">
          <p15:clr>
            <a:srgbClr val="A4A3A4"/>
          </p15:clr>
        </p15:guide>
        <p15:guide id="4" orient="horz" pos="734">
          <p15:clr>
            <a:srgbClr val="A4A3A4"/>
          </p15:clr>
        </p15:guide>
        <p15:guide id="5" pos="410">
          <p15:clr>
            <a:srgbClr val="A4A3A4"/>
          </p15:clr>
        </p15:guide>
        <p15:guide id="6" pos="3770">
          <p15:clr>
            <a:srgbClr val="A4A3A4"/>
          </p15:clr>
        </p15:guide>
        <p15:guide id="7" pos="170">
          <p15:clr>
            <a:srgbClr val="A4A3A4"/>
          </p15:clr>
        </p15:guide>
        <p15:guide id="8" pos="55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BCE8"/>
    <a:srgbClr val="283761"/>
    <a:srgbClr val="030D35"/>
    <a:srgbClr val="B8FF65"/>
    <a:srgbClr val="A9FF42"/>
    <a:srgbClr val="CCFF66"/>
    <a:srgbClr val="708C37"/>
    <a:srgbClr val="F9CE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D083AE6-46FA-4A59-8FB0-9F97EB10719F}" styleName="Estilo Claro 3 - Ênfas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2" autoAdjust="0"/>
    <p:restoredTop sz="90231" autoAdjust="0"/>
  </p:normalViewPr>
  <p:slideViewPr>
    <p:cSldViewPr>
      <p:cViewPr varScale="1">
        <p:scale>
          <a:sx n="77" d="100"/>
          <a:sy n="77" d="100"/>
        </p:scale>
        <p:origin x="1122" y="96"/>
      </p:cViewPr>
      <p:guideLst>
        <p:guide orient="horz" pos="4094"/>
        <p:guide orient="horz" pos="446"/>
        <p:guide orient="horz" pos="830"/>
        <p:guide orient="horz" pos="734"/>
        <p:guide pos="410"/>
        <p:guide pos="3770"/>
        <p:guide pos="170"/>
        <p:guide pos="55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144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4.xml"/><Relationship Id="rId51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6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0019" y="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4415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0019" y="884415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fld id="{9F84DC13-0DEC-483A-B226-568CE05CC901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0741455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0019" y="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7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0913" y="523875"/>
            <a:ext cx="5121275" cy="38401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938" y="4653828"/>
            <a:ext cx="5149226" cy="4190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4415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0019" y="8844151"/>
            <a:ext cx="3043082" cy="46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80" tIns="47641" rIns="95280" bIns="47641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Times" pitchFamily="18" charset="0"/>
                <a:ea typeface="ＭＳ Ｐゴシック" charset="-128"/>
              </a:defRPr>
            </a:lvl1pPr>
          </a:lstStyle>
          <a:p>
            <a:pPr>
              <a:defRPr/>
            </a:pPr>
            <a:fld id="{336D029F-7BB2-406E-9134-A8E09DC659C7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743371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-128"/>
        <a:cs typeface="ヒラギノ角ゴ Pro W3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ＭＳ Ｐゴシック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16221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800" kern="1200" dirty="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É uma atividade que visa a análise de um produto, seu correto enquadramento dentro de uma tabela padronizada, baseada em regras internacionais previamente  estabelecidas.</a:t>
            </a:r>
          </a:p>
          <a:p>
            <a:endParaRPr lang="en-US" dirty="0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43223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4275" y="698500"/>
            <a:ext cx="4654550" cy="3490913"/>
          </a:xfrm>
          <a:ln/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917088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classificação</a:t>
            </a:r>
            <a:r>
              <a:rPr lang="pt-BR" baseline="0" dirty="0" smtClean="0"/>
              <a:t> fiscal é importante porque a partir dela vem toda a carga tributária relativa aquele produto; no comercio exterior tanto importação, quanto exportação, está em toda documentação para identificar o produto; no controle estatístico das importações; em </a:t>
            </a:r>
            <a:r>
              <a:rPr lang="pt-BR" baseline="0" dirty="0" err="1" smtClean="0"/>
              <a:t>beneficios</a:t>
            </a:r>
            <a:r>
              <a:rPr lang="pt-BR" baseline="0" dirty="0" smtClean="0"/>
              <a:t> fiscais, como por exemplo p ex </a:t>
            </a:r>
            <a:r>
              <a:rPr lang="pt-BR" baseline="0" dirty="0" err="1" smtClean="0"/>
              <a:t>tárifário</a:t>
            </a:r>
            <a:r>
              <a:rPr lang="pt-BR" baseline="0" dirty="0" smtClean="0"/>
              <a:t> reduzindo o IPI para produtos do segmento agrícola; em regimes especiais, como por exemplo produtos com diferimento de ICMS, no qual é listado o produto e a NCM; em tributações </a:t>
            </a:r>
            <a:r>
              <a:rPr lang="pt-BR" baseline="0" dirty="0" err="1" smtClean="0"/>
              <a:t>difereciadas</a:t>
            </a:r>
            <a:r>
              <a:rPr lang="pt-BR" baseline="0" dirty="0" smtClean="0"/>
              <a:t> como por exemplo a redução de ex de II na importação de BK e BIT.</a:t>
            </a:r>
            <a:endParaRPr lang="en-US" dirty="0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5848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primeiras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listagens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classificação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foram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estabelecidas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uma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maneira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bem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simples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constituídas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partir de </a:t>
            </a:r>
            <a:r>
              <a:rPr lang="it-IT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listas</a:t>
            </a:r>
            <a:r>
              <a:rPr lang="it-I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alfabéticas</a:t>
            </a:r>
            <a:r>
              <a:rPr lang="it-I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mercadorias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tributos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correspondentes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evolução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do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comércio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 a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necessidade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estabelecer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um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nível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diferenciado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tributação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para cada item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em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termos de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classificação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listas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tiveram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que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ser </a:t>
            </a:r>
            <a:r>
              <a:rPr lang="it-IT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ampliadas</a:t>
            </a:r>
            <a:r>
              <a:rPr lang="it-IT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pt-B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it-IT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274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err="1" smtClean="0"/>
              <a:t>Merceológica</a:t>
            </a:r>
            <a:r>
              <a:rPr lang="pt-BR" sz="1200" dirty="0" smtClean="0"/>
              <a:t>  </a:t>
            </a:r>
            <a:r>
              <a:rPr lang="pt-BR" sz="1200" dirty="0" smtClean="0">
                <a:solidFill>
                  <a:srgbClr val="162554"/>
                </a:solidFill>
                <a:latin typeface="Arial" pitchFamily="34" charset="0"/>
                <a:ea typeface="Helvetica" charset="0"/>
                <a:cs typeface="Arial" pitchFamily="34" charset="0"/>
              </a:rPr>
              <a:t>É o estudo  das mercadorias objeto de comércio, desde sua origem até sua comercialização</a:t>
            </a:r>
            <a:r>
              <a:rPr lang="pt-BR" sz="1050" dirty="0" smtClean="0">
                <a:solidFill>
                  <a:srgbClr val="162554"/>
                </a:solidFill>
                <a:ea typeface="Helvetica" charset="0"/>
                <a:cs typeface="Helvetica" charset="0"/>
              </a:rPr>
              <a:t>.</a:t>
            </a:r>
            <a:endParaRPr lang="en-US" sz="1050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endParaRPr lang="en-US" dirty="0"/>
          </a:p>
        </p:txBody>
      </p:sp>
      <p:sp>
        <p:nvSpPr>
          <p:cNvPr id="4" name="Espaço Reservado para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6162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2756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 Elaboradas pelo Conselho de Coop. Aduaneira e complementadas pelo Grupo Mercado Comum, pela Aladi e pela </a:t>
            </a:r>
            <a:r>
              <a:rPr lang="pt-BR" sz="1800" dirty="0" err="1" smtClean="0">
                <a:latin typeface="Arial" pitchFamily="34" charset="0"/>
                <a:ea typeface="ヒラギノ角ゴ Pro W3" charset="-128"/>
                <a:cs typeface="Arial" pitchFamily="34" charset="0"/>
              </a:rPr>
              <a:t>Coana</a:t>
            </a:r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/</a:t>
            </a:r>
            <a:r>
              <a:rPr lang="pt-BR" sz="1800" dirty="0" err="1" smtClean="0">
                <a:latin typeface="Arial" pitchFamily="34" charset="0"/>
                <a:ea typeface="ヒラギノ角ゴ Pro W3" charset="-128"/>
                <a:cs typeface="Arial" pitchFamily="34" charset="0"/>
              </a:rPr>
              <a:t>Dinom</a:t>
            </a:r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. </a:t>
            </a:r>
            <a:endParaRPr lang="pt-BR" dirty="0" smtClean="0">
              <a:solidFill>
                <a:schemeClr val="accent2"/>
              </a:solidFill>
            </a:endParaRPr>
          </a:p>
          <a:p>
            <a:endParaRPr lang="en-US" dirty="0"/>
          </a:p>
        </p:txBody>
      </p:sp>
      <p:sp>
        <p:nvSpPr>
          <p:cNvPr id="4" name="Espaço Reservado para Cabeçalh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6334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25931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17C4E-C361-424A-A513-FDAF4715E1BE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D49F9-42AD-48E5-8C3E-60BA297594FA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4F4DB-5A55-41C5-B86A-B58CA33BF85C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40C16-C011-4802-B22C-EB9A5C7C58D6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September 26, 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720CB-3866-4169-858A-C085DF45A96B}" type="slidenum">
              <a:rPr lang="it-IT" smtClean="0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 userDrawn="1"/>
        </p:nvSpPr>
        <p:spPr bwMode="auto">
          <a:xfrm>
            <a:off x="304800" y="1219200"/>
            <a:ext cx="8534400" cy="5264150"/>
          </a:xfrm>
          <a:prstGeom prst="rect">
            <a:avLst/>
          </a:prstGeom>
          <a:gradFill flip="none" rotWithShape="1">
            <a:gsLst>
              <a:gs pos="0">
                <a:srgbClr val="B6C9CE"/>
              </a:gs>
              <a:gs pos="65000">
                <a:schemeClr val="bg1">
                  <a:alpha val="99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t-IT" dirty="0">
              <a:latin typeface="Helvetica" pitchFamily="34" charset="0"/>
              <a:ea typeface="ヒラギノ角ゴ Pro W3" charset="-128"/>
            </a:endParaRPr>
          </a:p>
        </p:txBody>
      </p:sp>
      <p:pic>
        <p:nvPicPr>
          <p:cNvPr id="5" name="Immagine 5" descr="Fiat Services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18375" y="482600"/>
            <a:ext cx="165576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48006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162554"/>
                </a:solidFill>
                <a:latin typeface="Helvetica"/>
                <a:cs typeface="Helvetica"/>
              </a:defRPr>
            </a:lvl1pPr>
            <a:lvl2pPr>
              <a:defRPr>
                <a:solidFill>
                  <a:srgbClr val="162554"/>
                </a:solidFill>
                <a:latin typeface="Helvetica"/>
                <a:cs typeface="Helvetica"/>
              </a:defRPr>
            </a:lvl2pPr>
            <a:lvl3pPr>
              <a:defRPr>
                <a:solidFill>
                  <a:srgbClr val="162554"/>
                </a:solidFill>
                <a:latin typeface="Helvetica"/>
                <a:cs typeface="Helvetica"/>
              </a:defRPr>
            </a:lvl3pPr>
            <a:lvl4pPr>
              <a:defRPr>
                <a:solidFill>
                  <a:srgbClr val="162554"/>
                </a:solidFill>
                <a:latin typeface="Helvetica"/>
                <a:cs typeface="Helvetica"/>
              </a:defRPr>
            </a:lvl4pPr>
            <a:lvl5pPr>
              <a:defRPr>
                <a:solidFill>
                  <a:srgbClr val="162554"/>
                </a:solidFill>
                <a:latin typeface="Helvetica"/>
                <a:cs typeface="Helvetica"/>
              </a:defRPr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xfrm>
            <a:off x="304800" y="152400"/>
            <a:ext cx="5486400" cy="8382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>
              <a:defRPr kumimoji="0" lang="it-IT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1B2959"/>
                </a:solidFill>
                <a:effectLst/>
                <a:uLnTx/>
                <a:uFillTx/>
                <a:latin typeface="Helvetica"/>
                <a:ea typeface="ヒラギノ角ゴ Pro W3" charset="-128"/>
                <a:cs typeface="Helvetica"/>
              </a:defRPr>
            </a:lvl1pPr>
          </a:lstStyle>
          <a:p>
            <a:pPr lvl="0"/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515350" y="6584950"/>
            <a:ext cx="40005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32E03-90C8-4340-BA75-FA9F8B0BDC25}" type="slidenum">
              <a:rPr lang="it-IT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3"/>
          <p:cNvSpPr/>
          <p:nvPr userDrawn="1"/>
        </p:nvSpPr>
        <p:spPr bwMode="auto">
          <a:xfrm>
            <a:off x="304800" y="1219200"/>
            <a:ext cx="2743200" cy="5257800"/>
          </a:xfrm>
          <a:prstGeom prst="rect">
            <a:avLst/>
          </a:prstGeom>
          <a:gradFill flip="none" rotWithShape="1">
            <a:gsLst>
              <a:gs pos="0">
                <a:srgbClr val="041457"/>
              </a:gs>
              <a:gs pos="100000">
                <a:srgbClr val="669FFF">
                  <a:alpha val="99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t-IT" dirty="0">
              <a:latin typeface="Helvetica" pitchFamily="34" charset="0"/>
              <a:ea typeface="ヒラギノ角ゴ Pro W3" charset="-128"/>
            </a:endParaRPr>
          </a:p>
        </p:txBody>
      </p:sp>
      <p:sp>
        <p:nvSpPr>
          <p:cNvPr id="7" name="Rettangolo 4"/>
          <p:cNvSpPr/>
          <p:nvPr userDrawn="1"/>
        </p:nvSpPr>
        <p:spPr bwMode="auto">
          <a:xfrm>
            <a:off x="3200400" y="1219200"/>
            <a:ext cx="5638800" cy="5264150"/>
          </a:xfrm>
          <a:prstGeom prst="rect">
            <a:avLst/>
          </a:prstGeom>
          <a:gradFill flip="none" rotWithShape="1">
            <a:gsLst>
              <a:gs pos="0">
                <a:srgbClr val="B6C9CE"/>
              </a:gs>
              <a:gs pos="65000">
                <a:schemeClr val="bg1">
                  <a:alpha val="99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t-IT" dirty="0">
              <a:latin typeface="Helvetica" pitchFamily="34" charset="0"/>
              <a:ea typeface="ヒラギノ角ゴ Pro W3" charset="-128"/>
            </a:endParaRPr>
          </a:p>
        </p:txBody>
      </p:sp>
      <p:pic>
        <p:nvPicPr>
          <p:cNvPr id="8" name="Immagine 6" descr="Fiat Services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18375" y="482600"/>
            <a:ext cx="165576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76600" y="1447799"/>
            <a:ext cx="5486400" cy="480060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62554"/>
                </a:solidFill>
                <a:latin typeface="Helvetica"/>
                <a:cs typeface="Helvetica"/>
              </a:defRPr>
            </a:lvl1pPr>
            <a:lvl2pPr>
              <a:defRPr sz="1800">
                <a:solidFill>
                  <a:srgbClr val="162554"/>
                </a:solidFill>
                <a:latin typeface="Helvetica"/>
                <a:cs typeface="Helvetica"/>
              </a:defRPr>
            </a:lvl2pPr>
            <a:lvl3pPr>
              <a:defRPr sz="1800">
                <a:solidFill>
                  <a:srgbClr val="162554"/>
                </a:solidFill>
                <a:latin typeface="Helvetica"/>
                <a:cs typeface="Helvetica"/>
              </a:defRPr>
            </a:lvl3pPr>
            <a:lvl4pPr>
              <a:defRPr sz="1800">
                <a:solidFill>
                  <a:srgbClr val="162554"/>
                </a:solidFill>
                <a:latin typeface="Helvetica"/>
                <a:cs typeface="Helvetica"/>
              </a:defRPr>
            </a:lvl4pPr>
            <a:lvl5pPr>
              <a:defRPr sz="1800">
                <a:solidFill>
                  <a:srgbClr val="162554"/>
                </a:solidFill>
                <a:latin typeface="Helvetica"/>
                <a:cs typeface="Helvetic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2533651"/>
            <a:ext cx="2438400" cy="3714750"/>
          </a:xfrm>
          <a:prstGeom prst="rect">
            <a:avLst/>
          </a:prstGeom>
        </p:spPr>
        <p:txBody>
          <a:bodyPr lIns="0" rIns="0" bIns="0"/>
          <a:lstStyle>
            <a:lvl1pPr marL="0" indent="0">
              <a:lnSpc>
                <a:spcPts val="18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 smtClean="0"/>
              <a:t>Fare clic per modificare gli stili del testo dello schema</a:t>
            </a:r>
          </a:p>
        </p:txBody>
      </p:sp>
      <p:sp>
        <p:nvSpPr>
          <p:cNvPr id="16" name="Titolo 15"/>
          <p:cNvSpPr>
            <a:spLocks noGrp="1"/>
          </p:cNvSpPr>
          <p:nvPr>
            <p:ph type="title"/>
          </p:nvPr>
        </p:nvSpPr>
        <p:spPr>
          <a:xfrm>
            <a:off x="304800" y="152400"/>
            <a:ext cx="5486400" cy="8382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>
              <a:defRPr kumimoji="0" lang="it-IT" sz="2300" b="0" i="0" u="none" strike="noStrike" kern="0" cap="none" spc="0" normalizeH="0" baseline="0" noProof="0" smtClean="0">
                <a:ln>
                  <a:noFill/>
                </a:ln>
                <a:solidFill>
                  <a:srgbClr val="1B2959"/>
                </a:solidFill>
                <a:effectLst/>
                <a:uLnTx/>
                <a:uFillTx/>
                <a:latin typeface="Helvetica"/>
                <a:ea typeface="ヒラギノ角ゴ Pro W3" charset="-128"/>
                <a:cs typeface="Helvetica"/>
              </a:defRPr>
            </a:lvl1pPr>
          </a:lstStyle>
          <a:p>
            <a:pPr lvl="0"/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18" name="Segnaposto testo 17"/>
          <p:cNvSpPr>
            <a:spLocks noGrp="1"/>
          </p:cNvSpPr>
          <p:nvPr>
            <p:ph type="body" sz="quarter" idx="12"/>
          </p:nvPr>
        </p:nvSpPr>
        <p:spPr>
          <a:xfrm>
            <a:off x="457200" y="1371600"/>
            <a:ext cx="2438400" cy="106680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/>
            </a:lvl1pPr>
          </a:lstStyle>
          <a:p>
            <a:pPr lvl="0"/>
            <a:r>
              <a:rPr lang="it-IT" dirty="0" smtClean="0"/>
              <a:t>Fare clic per modificare</a:t>
            </a:r>
            <a:endParaRPr lang="it-IT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8515350" y="6584950"/>
            <a:ext cx="40005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3C586-2256-4467-8CC2-BC9DAB03EA63}" type="slidenum">
              <a:rPr lang="it-IT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3"/>
          <p:cNvSpPr/>
          <p:nvPr userDrawn="1"/>
        </p:nvSpPr>
        <p:spPr bwMode="auto">
          <a:xfrm flipH="1">
            <a:off x="4648200" y="1219200"/>
            <a:ext cx="4191000" cy="5257800"/>
          </a:xfrm>
          <a:prstGeom prst="rect">
            <a:avLst/>
          </a:prstGeom>
          <a:gradFill flip="none" rotWithShape="1">
            <a:gsLst>
              <a:gs pos="0">
                <a:srgbClr val="041457"/>
              </a:gs>
              <a:gs pos="100000">
                <a:srgbClr val="669FFF">
                  <a:alpha val="99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t-IT" dirty="0">
              <a:latin typeface="Helvetica" pitchFamily="34" charset="0"/>
              <a:ea typeface="ヒラギノ角ゴ Pro W3" charset="-128"/>
            </a:endParaRPr>
          </a:p>
        </p:txBody>
      </p:sp>
      <p:sp>
        <p:nvSpPr>
          <p:cNvPr id="6" name="Rettangolo 4"/>
          <p:cNvSpPr/>
          <p:nvPr userDrawn="1"/>
        </p:nvSpPr>
        <p:spPr bwMode="auto">
          <a:xfrm>
            <a:off x="304800" y="1219200"/>
            <a:ext cx="4191000" cy="5264150"/>
          </a:xfrm>
          <a:prstGeom prst="rect">
            <a:avLst/>
          </a:prstGeom>
          <a:gradFill flip="none" rotWithShape="1">
            <a:gsLst>
              <a:gs pos="0">
                <a:srgbClr val="B6C9CE"/>
              </a:gs>
              <a:gs pos="65000">
                <a:schemeClr val="bg1">
                  <a:alpha val="99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t-IT" dirty="0">
              <a:latin typeface="Helvetica" pitchFamily="34" charset="0"/>
              <a:ea typeface="ヒラギノ角ゴ Pro W3" charset="-128"/>
            </a:endParaRPr>
          </a:p>
        </p:txBody>
      </p:sp>
      <p:pic>
        <p:nvPicPr>
          <p:cNvPr id="7" name="Immagine 6" descr="Fiat Services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18375" y="482600"/>
            <a:ext cx="165576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95300" y="1371600"/>
            <a:ext cx="3848100" cy="48006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283761"/>
                </a:solidFill>
              </a:defRPr>
            </a:lvl1pPr>
            <a:lvl2pPr>
              <a:defRPr sz="2400">
                <a:solidFill>
                  <a:srgbClr val="283761"/>
                </a:solidFill>
              </a:defRPr>
            </a:lvl2pPr>
            <a:lvl3pPr>
              <a:defRPr sz="1400">
                <a:solidFill>
                  <a:srgbClr val="283761"/>
                </a:solidFill>
              </a:defRPr>
            </a:lvl3pPr>
            <a:lvl4pPr>
              <a:defRPr sz="1200">
                <a:solidFill>
                  <a:srgbClr val="283761"/>
                </a:solidFill>
              </a:defRPr>
            </a:lvl4pPr>
            <a:lvl5pPr>
              <a:defRPr sz="1200">
                <a:solidFill>
                  <a:srgbClr val="283761"/>
                </a:solidFill>
              </a:defRPr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16" name="Titolo 15"/>
          <p:cNvSpPr>
            <a:spLocks noGrp="1"/>
          </p:cNvSpPr>
          <p:nvPr>
            <p:ph type="title"/>
          </p:nvPr>
        </p:nvSpPr>
        <p:spPr>
          <a:xfrm>
            <a:off x="304800" y="152400"/>
            <a:ext cx="5486400" cy="8382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>
              <a:defRPr kumimoji="0" lang="it-IT" sz="2300" b="0" i="0" u="none" strike="noStrike" kern="0" cap="none" spc="0" normalizeH="0" baseline="0" noProof="0" smtClean="0">
                <a:ln>
                  <a:noFill/>
                </a:ln>
                <a:solidFill>
                  <a:srgbClr val="1B2959"/>
                </a:solidFill>
                <a:effectLst/>
                <a:uLnTx/>
                <a:uFillTx/>
                <a:latin typeface="Helvetica"/>
                <a:ea typeface="ヒラギノ角ゴ Pro W3" charset="-128"/>
                <a:cs typeface="Helvetica"/>
              </a:defRPr>
            </a:lvl1pPr>
          </a:lstStyle>
          <a:p>
            <a:pPr lvl="0"/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515350" y="6584950"/>
            <a:ext cx="40005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0F1D4-C741-45CF-B50C-C8C5ACF256AD}" type="slidenum">
              <a:rPr lang="it-IT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3"/>
          <p:cNvSpPr/>
          <p:nvPr userDrawn="1"/>
        </p:nvSpPr>
        <p:spPr bwMode="auto">
          <a:xfrm>
            <a:off x="304800" y="3657600"/>
            <a:ext cx="8534400" cy="2819400"/>
          </a:xfrm>
          <a:prstGeom prst="rect">
            <a:avLst/>
          </a:prstGeom>
          <a:gradFill flip="none" rotWithShape="1">
            <a:gsLst>
              <a:gs pos="0">
                <a:srgbClr val="041457"/>
              </a:gs>
              <a:gs pos="100000">
                <a:srgbClr val="669FFF">
                  <a:alpha val="99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t-IT" dirty="0">
              <a:latin typeface="Helvetica" pitchFamily="34" charset="0"/>
              <a:ea typeface="ヒラギノ角ゴ Pro W3" charset="-128"/>
            </a:endParaRPr>
          </a:p>
        </p:txBody>
      </p:sp>
      <p:sp>
        <p:nvSpPr>
          <p:cNvPr id="6" name="Rettangolo 4"/>
          <p:cNvSpPr/>
          <p:nvPr userDrawn="1"/>
        </p:nvSpPr>
        <p:spPr bwMode="auto">
          <a:xfrm>
            <a:off x="304800" y="1219200"/>
            <a:ext cx="8534400" cy="2362200"/>
          </a:xfrm>
          <a:prstGeom prst="rect">
            <a:avLst/>
          </a:prstGeom>
          <a:gradFill flip="none" rotWithShape="1">
            <a:gsLst>
              <a:gs pos="0">
                <a:srgbClr val="B6C9CE"/>
              </a:gs>
              <a:gs pos="65000">
                <a:schemeClr val="bg1">
                  <a:alpha val="99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it-IT" dirty="0">
              <a:latin typeface="Helvetica" pitchFamily="34" charset="0"/>
              <a:ea typeface="ヒラギノ角ゴ Pro W3" charset="-128"/>
            </a:endParaRPr>
          </a:p>
        </p:txBody>
      </p:sp>
      <p:pic>
        <p:nvPicPr>
          <p:cNvPr id="7" name="Immagine 6" descr="Fiat Services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18375" y="482600"/>
            <a:ext cx="165576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95300" y="1371600"/>
            <a:ext cx="8191500" cy="20574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283761"/>
                </a:solidFill>
              </a:defRPr>
            </a:lvl1pPr>
            <a:lvl2pPr>
              <a:defRPr sz="2400">
                <a:solidFill>
                  <a:srgbClr val="283761"/>
                </a:solidFill>
              </a:defRPr>
            </a:lvl2pPr>
            <a:lvl3pPr>
              <a:defRPr sz="1400">
                <a:solidFill>
                  <a:srgbClr val="283761"/>
                </a:solidFill>
              </a:defRPr>
            </a:lvl3pPr>
            <a:lvl4pPr>
              <a:defRPr sz="1200">
                <a:solidFill>
                  <a:srgbClr val="283761"/>
                </a:solidFill>
              </a:defRPr>
            </a:lvl4pPr>
            <a:lvl5pPr>
              <a:defRPr sz="1200">
                <a:solidFill>
                  <a:srgbClr val="283761"/>
                </a:solidFill>
              </a:defRPr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3810000"/>
            <a:ext cx="8229600" cy="25146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15" name="Titolo 14"/>
          <p:cNvSpPr>
            <a:spLocks noGrp="1"/>
          </p:cNvSpPr>
          <p:nvPr>
            <p:ph type="title"/>
          </p:nvPr>
        </p:nvSpPr>
        <p:spPr>
          <a:xfrm>
            <a:off x="304800" y="152400"/>
            <a:ext cx="5486400" cy="8382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kumimoji="0" lang="it-IT" sz="2300" b="0" i="0" u="none" strike="noStrike" kern="0" cap="none" spc="0" normalizeH="0" baseline="0" noProof="0" smtClean="0">
                <a:ln>
                  <a:noFill/>
                </a:ln>
                <a:solidFill>
                  <a:srgbClr val="1B2959"/>
                </a:solidFill>
                <a:effectLst/>
                <a:uLnTx/>
                <a:uFillTx/>
                <a:latin typeface="Helvetica"/>
                <a:ea typeface="ヒラギノ角ゴ Pro W3" charset="-128"/>
                <a:cs typeface="Helvetica"/>
              </a:defRPr>
            </a:lvl1pPr>
          </a:lstStyle>
          <a:p>
            <a:pPr lvl="0"/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515350" y="6584950"/>
            <a:ext cx="40005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326B2-61F1-4CBD-A340-EF7B8679C7C5}" type="slidenum">
              <a:rPr lang="it-IT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4" descr="Fiat Services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18375" y="482600"/>
            <a:ext cx="165576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olo 14"/>
          <p:cNvSpPr>
            <a:spLocks noGrp="1"/>
          </p:cNvSpPr>
          <p:nvPr>
            <p:ph type="title"/>
          </p:nvPr>
        </p:nvSpPr>
        <p:spPr>
          <a:xfrm>
            <a:off x="304800" y="152400"/>
            <a:ext cx="5715000" cy="8382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kumimoji="0" lang="it-IT" sz="2300" b="0" i="0" u="none" strike="noStrike" kern="0" cap="none" spc="0" normalizeH="0" baseline="0" noProof="0" smtClean="0">
                <a:ln>
                  <a:noFill/>
                </a:ln>
                <a:solidFill>
                  <a:srgbClr val="1B2959"/>
                </a:solidFill>
                <a:effectLst/>
                <a:uLnTx/>
                <a:uFillTx/>
                <a:latin typeface="Helvetica"/>
                <a:ea typeface="ヒラギノ角ゴ Pro W3" charset="-128"/>
                <a:cs typeface="Helvetica"/>
              </a:defRPr>
            </a:lvl1pPr>
          </a:lstStyle>
          <a:p>
            <a:pPr lvl="0"/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515350" y="6584950"/>
            <a:ext cx="40005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C8B01-181F-4B51-A8F5-ABEC8BA29C39}" type="slidenum">
              <a:rPr lang="it-IT"/>
              <a:pPr>
                <a:defRPr/>
              </a:pPr>
              <a:t>‹nº›</a:t>
            </a:fld>
            <a:endParaRPr lang="it-IT" dirty="0">
              <a:latin typeface="Frutiger 55 Roman" pitchFamily="1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4"/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1260000"/>
            <a:ext cx="3708000" cy="48600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4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Text lorem ipsum</a:t>
            </a:r>
          </a:p>
        </p:txBody>
      </p:sp>
      <p:sp>
        <p:nvSpPr>
          <p:cNvPr id="9" name="Segnaposto testo 4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05400"/>
            <a:ext cx="6055533" cy="322075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200" b="1" i="0" u="none" kern="1200" baseline="0">
                <a:solidFill>
                  <a:schemeClr val="accent1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Title here</a:t>
            </a:r>
          </a:p>
        </p:txBody>
      </p:sp>
      <p:sp>
        <p:nvSpPr>
          <p:cNvPr id="10" name="Segnaposto tes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860000" y="1259999"/>
            <a:ext cx="3708000" cy="48600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198000" indent="-180000" algn="l">
              <a:lnSpc>
                <a:spcPts val="2200"/>
              </a:lnSpc>
              <a:spcBef>
                <a:spcPts val="0"/>
              </a:spcBef>
              <a:buFont typeface="Arial"/>
              <a:buChar char="•"/>
              <a:defRPr sz="14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Bullet text</a:t>
            </a:r>
          </a:p>
        </p:txBody>
      </p:sp>
      <p:sp>
        <p:nvSpPr>
          <p:cNvPr id="12" name="Segnaposto numero diapositiva 6"/>
          <p:cNvSpPr>
            <a:spLocks noGrp="1"/>
          </p:cNvSpPr>
          <p:nvPr>
            <p:ph type="sldNum" sz="quarter" idx="4"/>
          </p:nvPr>
        </p:nvSpPr>
        <p:spPr>
          <a:xfrm>
            <a:off x="8451450" y="6588000"/>
            <a:ext cx="320558" cy="19959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defTabSz="457200"/>
            <a:fld id="{9648F461-6B1C-CA42-A063-2DCE900AB2CB}" type="slidenum">
              <a:rPr lang="it-IT">
                <a:solidFill>
                  <a:srgbClr val="898C8A"/>
                </a:solidFill>
              </a:rPr>
              <a:pPr defTabSz="457200"/>
              <a:t>‹nº›</a:t>
            </a:fld>
            <a:endParaRPr lang="it-IT" dirty="0">
              <a:solidFill>
                <a:srgbClr val="898C8A"/>
              </a:solidFill>
            </a:endParaRPr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898C8A"/>
                </a:solidFill>
              </a:rPr>
              <a:t>TITLE OF THE PRESENTATION</a:t>
            </a:r>
            <a:endParaRPr lang="it-IT" dirty="0">
              <a:solidFill>
                <a:srgbClr val="898C8A"/>
              </a:solidFill>
            </a:endParaRPr>
          </a:p>
        </p:txBody>
      </p:sp>
      <p:sp>
        <p:nvSpPr>
          <p:cNvPr id="8" name="Segnaposto data 2"/>
          <p:cNvSpPr>
            <a:spLocks noGrp="1"/>
          </p:cNvSpPr>
          <p:nvPr>
            <p:ph type="dt" sz="half" idx="19"/>
          </p:nvPr>
        </p:nvSpPr>
        <p:spPr>
          <a:xfrm>
            <a:off x="6611393" y="6588000"/>
            <a:ext cx="1420768" cy="206531"/>
          </a:xfrm>
        </p:spPr>
        <p:txBody>
          <a:bodyPr/>
          <a:lstStyle/>
          <a:p>
            <a:fld id="{8CC8155E-95F5-4D62-88BB-D66483E98061}" type="datetime1">
              <a:rPr lang="pt-BR" smtClean="0">
                <a:solidFill>
                  <a:srgbClr val="898C8A"/>
                </a:solidFill>
              </a:rPr>
              <a:pPr/>
              <a:t>26/09/2017</a:t>
            </a:fld>
            <a:endParaRPr lang="it-IT" dirty="0">
              <a:solidFill>
                <a:srgbClr val="898C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519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 of Slide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600200"/>
            <a:ext cx="8153400" cy="457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Subhead 1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57200" y="2133600"/>
            <a:ext cx="8153400" cy="37338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C00000"/>
              </a:buClr>
              <a:buSzPct val="130000"/>
              <a:buFont typeface="Wingdings" panose="05000000000000000000" pitchFamily="2" charset="2"/>
              <a:buChar char="§"/>
              <a:defRPr sz="1700" b="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019800"/>
            <a:ext cx="1371600" cy="2286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913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0CB97-3FEC-4E23-90F3-88305BFE7203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3733800"/>
          </a:xfrm>
          <a:prstGeom prst="rect">
            <a:avLst/>
          </a:prstGeom>
        </p:spPr>
        <p:txBody>
          <a:bodyPr/>
          <a:lstStyle>
            <a:lvl1pPr marL="347472" indent="-347472">
              <a:buClr>
                <a:srgbClr val="C00000"/>
              </a:buClr>
              <a:buSzPct val="130000"/>
              <a:buFont typeface="Wingdings" panose="05000000000000000000" pitchFamily="2" charset="2"/>
              <a:buChar char="§"/>
              <a:defRPr sz="1700" b="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019800"/>
            <a:ext cx="1371600" cy="2286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600200"/>
            <a:ext cx="8153400" cy="457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Subhead 1</a:t>
            </a:r>
          </a:p>
        </p:txBody>
      </p:sp>
    </p:spTree>
    <p:extLst>
      <p:ext uri="{BB962C8B-B14F-4D97-AF65-F5344CB8AC3E}">
        <p14:creationId xmlns:p14="http://schemas.microsoft.com/office/powerpoint/2010/main" val="4220081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33601"/>
            <a:ext cx="4038600" cy="3733800"/>
          </a:xfrm>
          <a:prstGeom prst="rect">
            <a:avLst/>
          </a:prstGeom>
        </p:spPr>
        <p:txBody>
          <a:bodyPr/>
          <a:lstStyle>
            <a:lvl1pPr marL="347472" indent="-347472">
              <a:buClr>
                <a:srgbClr val="C00000"/>
              </a:buClr>
              <a:buSzPct val="130000"/>
              <a:buFont typeface="Wingdings" panose="05000000000000000000" pitchFamily="2" charset="2"/>
              <a:buChar char="§"/>
              <a:defRPr sz="1700" b="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1400"/>
            </a:lvl3pPr>
            <a:lvl4pPr marL="1371600" indent="0">
              <a:buNone/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019800"/>
            <a:ext cx="1371600" cy="2286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600200"/>
            <a:ext cx="4038600" cy="457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Subhead 1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5"/>
          </p:nvPr>
        </p:nvSpPr>
        <p:spPr>
          <a:xfrm>
            <a:off x="4572000" y="2133601"/>
            <a:ext cx="4038600" cy="3733800"/>
          </a:xfrm>
          <a:prstGeom prst="rect">
            <a:avLst/>
          </a:prstGeom>
        </p:spPr>
        <p:txBody>
          <a:bodyPr/>
          <a:lstStyle>
            <a:lvl1pPr marL="347472" indent="-347472">
              <a:buClr>
                <a:srgbClr val="C00000"/>
              </a:buClr>
              <a:buSzPct val="130000"/>
              <a:buFont typeface="Wingdings" panose="05000000000000000000" pitchFamily="2" charset="2"/>
              <a:buChar char="§"/>
              <a:defRPr sz="1700" b="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1400"/>
            </a:lvl3pPr>
            <a:lvl4pPr marL="1371600" indent="0">
              <a:buNone/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0" y="1600200"/>
            <a:ext cx="4038600" cy="457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Subhead 1</a:t>
            </a:r>
          </a:p>
        </p:txBody>
      </p:sp>
    </p:spTree>
    <p:extLst>
      <p:ext uri="{BB962C8B-B14F-4D97-AF65-F5344CB8AC3E}">
        <p14:creationId xmlns:p14="http://schemas.microsoft.com/office/powerpoint/2010/main" val="60624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2"/>
          <p:cNvGrpSpPr>
            <a:grpSpLocks/>
          </p:cNvGrpSpPr>
          <p:nvPr userDrawn="1"/>
        </p:nvGrpSpPr>
        <p:grpSpPr bwMode="auto">
          <a:xfrm>
            <a:off x="7964366" y="342900"/>
            <a:ext cx="725365" cy="304800"/>
            <a:chOff x="8628063" y="342256"/>
            <a:chExt cx="785166" cy="304800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9108680" y="342256"/>
              <a:ext cx="304549" cy="304800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 defTabSz="762000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1" dirty="0">
                <a:solidFill>
                  <a:prstClr val="black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8915164" y="342256"/>
              <a:ext cx="160206" cy="304800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fontAlgn="auto">
                <a:lnSpc>
                  <a:spcPct val="90000"/>
                </a:lnSpc>
                <a:spcBef>
                  <a:spcPct val="30000"/>
                </a:spcBef>
                <a:spcAft>
                  <a:spcPts val="0"/>
                </a:spcAft>
                <a:defRPr/>
              </a:pPr>
              <a:endParaRPr lang="pt-BR" sz="1800" dirty="0">
                <a:solidFill>
                  <a:prstClr val="black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8786682" y="342256"/>
              <a:ext cx="82482" cy="304800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fontAlgn="auto">
                <a:lnSpc>
                  <a:spcPct val="90000"/>
                </a:lnSpc>
                <a:spcBef>
                  <a:spcPct val="30000"/>
                </a:spcBef>
                <a:spcAft>
                  <a:spcPts val="0"/>
                </a:spcAft>
                <a:defRPr/>
              </a:pPr>
              <a:endParaRPr lang="pt-BR" sz="1800" dirty="0">
                <a:solidFill>
                  <a:prstClr val="black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8697856" y="342256"/>
              <a:ext cx="41241" cy="304800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fontAlgn="auto">
                <a:lnSpc>
                  <a:spcPct val="90000"/>
                </a:lnSpc>
                <a:spcBef>
                  <a:spcPct val="30000"/>
                </a:spcBef>
                <a:spcAft>
                  <a:spcPts val="0"/>
                </a:spcAft>
                <a:defRPr/>
              </a:pPr>
              <a:endParaRPr lang="pt-BR" sz="1800" dirty="0">
                <a:solidFill>
                  <a:prstClr val="black"/>
                </a:solidFill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8628063" y="342256"/>
              <a:ext cx="23792" cy="304800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fontAlgn="auto">
                <a:lnSpc>
                  <a:spcPct val="90000"/>
                </a:lnSpc>
                <a:spcBef>
                  <a:spcPct val="30000"/>
                </a:spcBef>
                <a:spcAft>
                  <a:spcPts val="0"/>
                </a:spcAft>
                <a:defRPr/>
              </a:pPr>
              <a:endParaRPr lang="pt-BR" sz="1800" dirty="0">
                <a:solidFill>
                  <a:prstClr val="black"/>
                </a:solidFill>
                <a:latin typeface="Arial" charset="0"/>
                <a:ea typeface="+mn-ea"/>
                <a:cs typeface="Arial" charset="0"/>
              </a:endParaRPr>
            </a:p>
          </p:txBody>
        </p:sp>
      </p:grp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8393723" y="333375"/>
            <a:ext cx="298938" cy="32385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A86A29C9-2F64-4BA7-813C-39B1A425EA67}" type="slidenum">
              <a:rPr lang="pt-BR" smtClean="0">
                <a:solidFill>
                  <a:prstClr val="white"/>
                </a:solidFill>
                <a:latin typeface="Arial" charset="0"/>
                <a:ea typeface="+mn-ea"/>
                <a:cs typeface="Arial" charset="0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‹nº›</a:t>
            </a:fld>
            <a:endParaRPr lang="pt-BR" dirty="0">
              <a:solidFill>
                <a:prstClr val="white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4738" y="1054100"/>
            <a:ext cx="7737231" cy="24765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46" y="1268413"/>
            <a:ext cx="8639908" cy="5040312"/>
          </a:xfrm>
          <a:prstGeom prst="rect">
            <a:avLst/>
          </a:prstGeom>
        </p:spPr>
        <p:txBody>
          <a:bodyPr/>
          <a:lstStyle>
            <a:lvl1pPr marL="0" indent="0"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1"/>
          </p:nvPr>
        </p:nvSpPr>
        <p:spPr>
          <a:xfrm>
            <a:off x="252046" y="620513"/>
            <a:ext cx="8639908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0" rIns="91434" bIns="0" numCol="1" anchor="t" anchorCtr="0" compatLnSpc="1">
            <a:prstTxWarp prst="textNoShape">
              <a:avLst/>
            </a:prstTxWarp>
          </a:bodyPr>
          <a:lstStyle>
            <a:lvl1pPr marL="0" indent="0" algn="l">
              <a:buNone/>
              <a:defRPr lang="en-US" sz="2400" b="0" i="0" dirty="0" smtClean="0">
                <a:solidFill>
                  <a:schemeClr val="accent2"/>
                </a:solidFill>
                <a:latin typeface="+mj-lt"/>
                <a:ea typeface="+mn-ea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52046" y="6529389"/>
            <a:ext cx="2392974" cy="1793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BE6A4044-2F07-464F-AE62-D1810AFA98BD}" type="slidenum">
              <a:rPr lang="en-US" sz="1800">
                <a:solidFill>
                  <a:prstClr val="black"/>
                </a:solidFill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‹nº›</a:t>
            </a:fld>
            <a:r>
              <a:rPr lang="en-US" sz="1800" dirty="0">
                <a:solidFill>
                  <a:prstClr val="black"/>
                </a:solidFill>
                <a:ea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57043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4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05400"/>
            <a:ext cx="6055533" cy="322075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200" b="1" i="0" u="none" kern="1200" baseline="0">
                <a:solidFill>
                  <a:schemeClr val="accent1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err="1" smtClean="0"/>
              <a:t>Index</a:t>
            </a:r>
            <a:endParaRPr lang="it-IT" dirty="0" smtClean="0"/>
          </a:p>
        </p:txBody>
      </p:sp>
      <p:sp>
        <p:nvSpPr>
          <p:cNvPr id="10" name="Segnaposto tes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860000" y="1259999"/>
            <a:ext cx="3708000" cy="48600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198000" indent="-180000" algn="l">
              <a:lnSpc>
                <a:spcPts val="2200"/>
              </a:lnSpc>
              <a:spcBef>
                <a:spcPts val="0"/>
              </a:spcBef>
              <a:buFont typeface="Wingdings" charset="2"/>
              <a:buChar char="§"/>
              <a:defRPr sz="14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</p:txBody>
      </p:sp>
      <p:sp>
        <p:nvSpPr>
          <p:cNvPr id="12" name="Segnaposto numero diapositiva 6"/>
          <p:cNvSpPr>
            <a:spLocks noGrp="1"/>
          </p:cNvSpPr>
          <p:nvPr>
            <p:ph type="sldNum" sz="quarter" idx="4"/>
          </p:nvPr>
        </p:nvSpPr>
        <p:spPr>
          <a:xfrm>
            <a:off x="8451450" y="6588000"/>
            <a:ext cx="320558" cy="19959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9648F461-6B1C-CA42-A063-2DCE900AB2CB}" type="slidenum">
              <a:rPr lang="it-IT">
                <a:solidFill>
                  <a:srgbClr val="898C8A"/>
                </a:solidFill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it-IT">
              <a:solidFill>
                <a:srgbClr val="898C8A"/>
              </a:solidFill>
              <a:ea typeface="+mn-ea"/>
            </a:endParaRP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it-IT" smtClean="0">
                <a:solidFill>
                  <a:srgbClr val="898C8A"/>
                </a:solidFill>
              </a:rPr>
              <a:t>December 20th, 2014</a:t>
            </a:r>
            <a:endParaRPr lang="it-IT" dirty="0">
              <a:solidFill>
                <a:srgbClr val="898C8A"/>
              </a:solidFill>
            </a:endParaRPr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it-IT" smtClean="0">
                <a:solidFill>
                  <a:srgbClr val="898C8A"/>
                </a:solidFill>
              </a:rPr>
              <a:t>TITLE OF THE PRESENTATION</a:t>
            </a:r>
            <a:endParaRPr lang="it-IT">
              <a:solidFill>
                <a:srgbClr val="898C8A"/>
              </a:solidFill>
            </a:endParaRPr>
          </a:p>
        </p:txBody>
      </p:sp>
      <p:sp>
        <p:nvSpPr>
          <p:cNvPr id="13" name="Segnaposto testo 4"/>
          <p:cNvSpPr>
            <a:spLocks noGrp="1"/>
          </p:cNvSpPr>
          <p:nvPr>
            <p:ph type="body" sz="quarter" idx="21" hasCustomPrompt="1"/>
          </p:nvPr>
        </p:nvSpPr>
        <p:spPr>
          <a:xfrm>
            <a:off x="540000" y="1259999"/>
            <a:ext cx="3708000" cy="48600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198000" indent="-180000" algn="l">
              <a:lnSpc>
                <a:spcPts val="2200"/>
              </a:lnSpc>
              <a:spcBef>
                <a:spcPts val="0"/>
              </a:spcBef>
              <a:buFont typeface="Wingdings" charset="2"/>
              <a:buChar char="§"/>
              <a:defRPr sz="14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  <a:p>
            <a:pPr lvl="0"/>
            <a:r>
              <a:rPr lang="it-IT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717520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4"/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1260000"/>
            <a:ext cx="3708000" cy="48600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4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Text lorem ipsum</a:t>
            </a:r>
          </a:p>
        </p:txBody>
      </p:sp>
      <p:sp>
        <p:nvSpPr>
          <p:cNvPr id="9" name="Segnaposto testo 4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05400"/>
            <a:ext cx="6055533" cy="322075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200" b="1" i="0" u="none" kern="1200" baseline="0">
                <a:solidFill>
                  <a:schemeClr val="accent1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Title here</a:t>
            </a:r>
          </a:p>
        </p:txBody>
      </p:sp>
      <p:sp>
        <p:nvSpPr>
          <p:cNvPr id="10" name="Segnaposto testo 4"/>
          <p:cNvSpPr>
            <a:spLocks noGrp="1"/>
          </p:cNvSpPr>
          <p:nvPr>
            <p:ph type="body" sz="quarter" idx="18" hasCustomPrompt="1"/>
          </p:nvPr>
        </p:nvSpPr>
        <p:spPr>
          <a:xfrm>
            <a:off x="4860000" y="1259999"/>
            <a:ext cx="3708000" cy="48600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198000" indent="-180000" algn="l">
              <a:lnSpc>
                <a:spcPts val="2200"/>
              </a:lnSpc>
              <a:spcBef>
                <a:spcPts val="0"/>
              </a:spcBef>
              <a:buFont typeface="Arial"/>
              <a:buChar char="•"/>
              <a:defRPr sz="14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Bullet text</a:t>
            </a:r>
          </a:p>
        </p:txBody>
      </p:sp>
      <p:sp>
        <p:nvSpPr>
          <p:cNvPr id="12" name="Segnaposto numero diapositiva 6"/>
          <p:cNvSpPr>
            <a:spLocks noGrp="1"/>
          </p:cNvSpPr>
          <p:nvPr>
            <p:ph type="sldNum" sz="quarter" idx="4"/>
          </p:nvPr>
        </p:nvSpPr>
        <p:spPr>
          <a:xfrm>
            <a:off x="8451450" y="6588000"/>
            <a:ext cx="320558" cy="19959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9648F461-6B1C-CA42-A063-2DCE900AB2CB}" type="slidenum">
              <a:rPr lang="it-IT">
                <a:solidFill>
                  <a:srgbClr val="898C8A"/>
                </a:solidFill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it-IT">
              <a:solidFill>
                <a:srgbClr val="898C8A"/>
              </a:solidFill>
              <a:ea typeface="+mn-ea"/>
            </a:endParaRP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it-IT" smtClean="0">
                <a:solidFill>
                  <a:srgbClr val="898C8A"/>
                </a:solidFill>
              </a:rPr>
              <a:t>December 20th, 2014</a:t>
            </a:r>
            <a:endParaRPr lang="it-IT">
              <a:solidFill>
                <a:srgbClr val="898C8A"/>
              </a:solidFill>
            </a:endParaRPr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it-IT" smtClean="0">
                <a:solidFill>
                  <a:srgbClr val="898C8A"/>
                </a:solidFill>
              </a:rPr>
              <a:t>TITLE OF THE PRESENTATION</a:t>
            </a:r>
            <a:endParaRPr lang="it-IT">
              <a:solidFill>
                <a:srgbClr val="898C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0996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S_lev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4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05400"/>
            <a:ext cx="6055533" cy="322075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200" b="1" i="0" u="none" kern="1200" baseline="0">
                <a:solidFill>
                  <a:schemeClr val="accent1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Title here</a:t>
            </a: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it-IT" smtClean="0">
                <a:solidFill>
                  <a:srgbClr val="898C8A"/>
                </a:solidFill>
              </a:rPr>
              <a:t>December 20th, 2014</a:t>
            </a:r>
            <a:endParaRPr lang="it-IT">
              <a:solidFill>
                <a:srgbClr val="898C8A"/>
              </a:solidFill>
            </a:endParaRP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21" hasCustomPrompt="1"/>
          </p:nvPr>
        </p:nvSpPr>
        <p:spPr>
          <a:xfrm>
            <a:off x="540000" y="1260000"/>
            <a:ext cx="8045200" cy="4924900"/>
          </a:xfrm>
          <a:prstGeom prst="rect">
            <a:avLst/>
          </a:prstGeom>
        </p:spPr>
        <p:txBody>
          <a:bodyPr vert="horz" lIns="0" tIns="0" rIns="0" bIns="0"/>
          <a:lstStyle>
            <a:lvl1pPr marL="284400" indent="-284400">
              <a:spcBef>
                <a:spcPts val="432"/>
              </a:spcBef>
              <a:buSzPct val="120000"/>
              <a:buFont typeface="Wingdings" charset="2"/>
              <a:buChar char="§"/>
              <a:defRPr sz="1800">
                <a:solidFill>
                  <a:schemeClr val="accent2"/>
                </a:solidFill>
              </a:defRPr>
            </a:lvl1pPr>
            <a:lvl2pPr>
              <a:spcBef>
                <a:spcPts val="384"/>
              </a:spcBef>
              <a:buSzPct val="100000"/>
              <a:buFont typeface="Arial"/>
              <a:buChar char="●"/>
              <a:defRPr sz="1600" baseline="0">
                <a:solidFill>
                  <a:schemeClr val="accent2"/>
                </a:solidFill>
              </a:defRPr>
            </a:lvl2pPr>
            <a:lvl3pPr marL="1198800" indent="-284400">
              <a:spcBef>
                <a:spcPts val="336"/>
              </a:spcBef>
              <a:buSzPct val="70000"/>
              <a:buFont typeface="Lucida Grande"/>
              <a:buChar char="▲"/>
              <a:defRPr sz="1400">
                <a:solidFill>
                  <a:schemeClr val="accent2"/>
                </a:solidFill>
              </a:defRPr>
            </a:lvl3pPr>
            <a:lvl4pPr marL="1544400" indent="-252000">
              <a:spcBef>
                <a:spcPts val="288"/>
              </a:spcBef>
              <a:buSzPct val="110000"/>
              <a:buFont typeface="Arial Bold Italic"/>
              <a:buChar char="□"/>
              <a:defRPr sz="1200" baseline="0">
                <a:solidFill>
                  <a:schemeClr val="accent2"/>
                </a:solidFill>
              </a:defRPr>
            </a:lvl4pPr>
            <a:lvl5pPr marL="2001600" indent="-252000">
              <a:spcBef>
                <a:spcPts val="600"/>
              </a:spcBef>
              <a:buSzPct val="130000"/>
              <a:buFont typeface="Arial"/>
              <a:buChar char="○"/>
              <a:defRPr sz="1200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it-IT" dirty="0" smtClean="0"/>
              <a:t>First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1"/>
            <a:r>
              <a:rPr lang="it-IT" dirty="0" err="1" smtClean="0"/>
              <a:t>Second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err="1" smtClean="0"/>
              <a:t>Third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536271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4"/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5692300"/>
            <a:ext cx="3708000" cy="6196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7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Note</a:t>
            </a:r>
          </a:p>
          <a:p>
            <a:pPr lvl="0"/>
            <a:r>
              <a:rPr lang="it-IT" dirty="0" smtClean="0"/>
              <a:t>(1) Include expense incurred in relation to sale of receivables, committed lines fees, hedges</a:t>
            </a:r>
          </a:p>
          <a:p>
            <a:pPr lvl="0"/>
            <a:r>
              <a:rPr lang="it-IT" dirty="0" smtClean="0"/>
              <a:t>(2) Net of charges on sales of receivables intersegment and floor plan fees</a:t>
            </a:r>
          </a:p>
          <a:p>
            <a:pPr lvl="0"/>
            <a:r>
              <a:rPr lang="it-IT" dirty="0" smtClean="0"/>
              <a:t>(3) Excluding derivatives fair values</a:t>
            </a:r>
          </a:p>
        </p:txBody>
      </p:sp>
      <p:sp>
        <p:nvSpPr>
          <p:cNvPr id="9" name="Segnaposto testo 4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05400"/>
            <a:ext cx="6055533" cy="322075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200" b="1" i="0" u="none" kern="1200" baseline="0">
                <a:solidFill>
                  <a:schemeClr val="accent1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Title here</a:t>
            </a:r>
            <a:endParaRPr lang="it-IT" dirty="0"/>
          </a:p>
        </p:txBody>
      </p:sp>
      <p:sp>
        <p:nvSpPr>
          <p:cNvPr id="11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40000" y="6588000"/>
            <a:ext cx="3777004" cy="234131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it-IT" smtClean="0">
                <a:solidFill>
                  <a:srgbClr val="898C8A"/>
                </a:solidFill>
              </a:rPr>
              <a:t>TITLE OF THE PRESENTATION</a:t>
            </a:r>
            <a:endParaRPr lang="it-IT">
              <a:solidFill>
                <a:srgbClr val="898C8A"/>
              </a:solidFill>
            </a:endParaRPr>
          </a:p>
        </p:txBody>
      </p:sp>
      <p:sp>
        <p:nvSpPr>
          <p:cNvPr id="8" name="Segnaposto testo 4"/>
          <p:cNvSpPr>
            <a:spLocks noGrp="1"/>
          </p:cNvSpPr>
          <p:nvPr>
            <p:ph type="body" sz="quarter" idx="19" hasCustomPrompt="1"/>
          </p:nvPr>
        </p:nvSpPr>
        <p:spPr>
          <a:xfrm>
            <a:off x="4858000" y="5692300"/>
            <a:ext cx="3708000" cy="6196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7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(4) Include FX gain/losses, interest cost capitalized (IAS23), bank fees and other financial charges Numbers may not add due to rounding</a:t>
            </a:r>
          </a:p>
        </p:txBody>
      </p:sp>
      <p:sp>
        <p:nvSpPr>
          <p:cNvPr id="14" name="Segnaposto tabella 13"/>
          <p:cNvSpPr>
            <a:spLocks noGrp="1"/>
          </p:cNvSpPr>
          <p:nvPr>
            <p:ph type="tbl" sz="quarter" idx="21" hasCustomPrompt="1"/>
          </p:nvPr>
        </p:nvSpPr>
        <p:spPr>
          <a:xfrm>
            <a:off x="512763" y="1080000"/>
            <a:ext cx="3995737" cy="4389437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800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it-IT"/>
              <a:t>Click on the icon to insert a table</a:t>
            </a:r>
          </a:p>
        </p:txBody>
      </p:sp>
      <p:sp>
        <p:nvSpPr>
          <p:cNvPr id="15" name="Segnaposto tabella 13"/>
          <p:cNvSpPr>
            <a:spLocks noGrp="1"/>
          </p:cNvSpPr>
          <p:nvPr>
            <p:ph type="tbl" sz="quarter" idx="22" hasCustomPrompt="1"/>
          </p:nvPr>
        </p:nvSpPr>
        <p:spPr>
          <a:xfrm>
            <a:off x="4564063" y="1080000"/>
            <a:ext cx="3995737" cy="4389437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800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it-IT"/>
              <a:t>Click on the icon to insert a table</a:t>
            </a:r>
          </a:p>
        </p:txBody>
      </p:sp>
      <p:sp>
        <p:nvSpPr>
          <p:cNvPr id="10" name="Segnaposto numero diapositiva 6"/>
          <p:cNvSpPr>
            <a:spLocks noGrp="1"/>
          </p:cNvSpPr>
          <p:nvPr>
            <p:ph type="sldNum" sz="quarter" idx="4"/>
          </p:nvPr>
        </p:nvSpPr>
        <p:spPr>
          <a:xfrm>
            <a:off x="8451450" y="6588000"/>
            <a:ext cx="320558" cy="19959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9648F461-6B1C-CA42-A063-2DCE900AB2CB}" type="slidenum">
              <a:rPr lang="it-IT">
                <a:solidFill>
                  <a:srgbClr val="898C8A"/>
                </a:solidFill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it-IT">
              <a:solidFill>
                <a:srgbClr val="898C8A"/>
              </a:solidFill>
              <a:ea typeface="+mn-ea"/>
            </a:endParaRPr>
          </a:p>
        </p:txBody>
      </p:sp>
      <p:sp>
        <p:nvSpPr>
          <p:cNvPr id="16" name="Segnaposto data 8"/>
          <p:cNvSpPr>
            <a:spLocks noGrp="1"/>
          </p:cNvSpPr>
          <p:nvPr>
            <p:ph type="dt" sz="half" idx="2"/>
          </p:nvPr>
        </p:nvSpPr>
        <p:spPr>
          <a:xfrm>
            <a:off x="6611393" y="6588000"/>
            <a:ext cx="1420768" cy="20653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it-IT" smtClean="0">
                <a:solidFill>
                  <a:srgbClr val="898C8A"/>
                </a:solidFill>
              </a:rPr>
              <a:t>December 20th, 2014</a:t>
            </a:r>
            <a:endParaRPr lang="it-IT">
              <a:solidFill>
                <a:srgbClr val="898C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131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4"/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05400"/>
            <a:ext cx="6055533" cy="322075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200" b="1" i="0" u="none" kern="1200" baseline="0">
                <a:solidFill>
                  <a:schemeClr val="accent1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Title here</a:t>
            </a:r>
            <a:endParaRPr lang="it-IT" dirty="0"/>
          </a:p>
        </p:txBody>
      </p:sp>
      <p:sp>
        <p:nvSpPr>
          <p:cNvPr id="11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40000" y="6588000"/>
            <a:ext cx="3777004" cy="234131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it-IT" smtClean="0">
                <a:solidFill>
                  <a:srgbClr val="898C8A"/>
                </a:solidFill>
              </a:rPr>
              <a:t>TITLE OF THE PRESENTATION</a:t>
            </a:r>
            <a:endParaRPr lang="it-IT">
              <a:solidFill>
                <a:srgbClr val="898C8A"/>
              </a:solidFill>
            </a:endParaRPr>
          </a:p>
        </p:txBody>
      </p:sp>
      <p:sp>
        <p:nvSpPr>
          <p:cNvPr id="10" name="Segnaposto testo 4"/>
          <p:cNvSpPr>
            <a:spLocks noGrp="1"/>
          </p:cNvSpPr>
          <p:nvPr>
            <p:ph type="body" sz="quarter" idx="18" hasCustomPrompt="1"/>
          </p:nvPr>
        </p:nvSpPr>
        <p:spPr>
          <a:xfrm>
            <a:off x="540000" y="1259999"/>
            <a:ext cx="3549400" cy="4860000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198000" indent="-180000" algn="l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300" b="1" i="0" u="none" kern="1200" baseline="0">
                <a:solidFill>
                  <a:schemeClr val="accent3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Bullet text here</a:t>
            </a:r>
          </a:p>
        </p:txBody>
      </p:sp>
      <p:sp>
        <p:nvSpPr>
          <p:cNvPr id="16" name="Segnaposto testo 4"/>
          <p:cNvSpPr>
            <a:spLocks noGrp="1"/>
          </p:cNvSpPr>
          <p:nvPr>
            <p:ph type="body" sz="quarter" idx="19" hasCustomPrompt="1"/>
          </p:nvPr>
        </p:nvSpPr>
        <p:spPr>
          <a:xfrm>
            <a:off x="540000" y="738800"/>
            <a:ext cx="6055533" cy="322075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400" b="0" i="0" u="none" kern="1200" baseline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latin typeface="+mn-lt"/>
                <a:ea typeface="Adobe 仿宋 Std R"/>
              </a:defRPr>
            </a:lvl1pPr>
          </a:lstStyle>
          <a:p>
            <a:pPr lvl="0"/>
            <a:r>
              <a:rPr lang="it-IT" dirty="0" smtClean="0"/>
              <a:t>Subtitle here</a:t>
            </a:r>
            <a:endParaRPr lang="it-IT" dirty="0"/>
          </a:p>
        </p:txBody>
      </p:sp>
      <p:sp>
        <p:nvSpPr>
          <p:cNvPr id="17" name="Segnaposto grafico 7"/>
          <p:cNvSpPr>
            <a:spLocks noGrp="1"/>
          </p:cNvSpPr>
          <p:nvPr>
            <p:ph type="chart" sz="quarter" idx="16" hasCustomPrompt="1"/>
          </p:nvPr>
        </p:nvSpPr>
        <p:spPr>
          <a:xfrm>
            <a:off x="4292598" y="1256248"/>
            <a:ext cx="4428070" cy="4865151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1800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it-IT"/>
              <a:t>click on the icon to insert a graph</a:t>
            </a:r>
          </a:p>
        </p:txBody>
      </p:sp>
      <p:sp>
        <p:nvSpPr>
          <p:cNvPr id="14" name="Segnaposto numero diapositiva 6"/>
          <p:cNvSpPr>
            <a:spLocks noGrp="1"/>
          </p:cNvSpPr>
          <p:nvPr>
            <p:ph type="sldNum" sz="quarter" idx="4"/>
          </p:nvPr>
        </p:nvSpPr>
        <p:spPr>
          <a:xfrm>
            <a:off x="8451450" y="6588000"/>
            <a:ext cx="320558" cy="19959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9648F461-6B1C-CA42-A063-2DCE900AB2CB}" type="slidenum">
              <a:rPr lang="it-IT">
                <a:solidFill>
                  <a:srgbClr val="898C8A"/>
                </a:solidFill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it-IT">
              <a:solidFill>
                <a:srgbClr val="898C8A"/>
              </a:solidFill>
              <a:ea typeface="+mn-ea"/>
            </a:endParaRPr>
          </a:p>
        </p:txBody>
      </p:sp>
      <p:sp>
        <p:nvSpPr>
          <p:cNvPr id="15" name="Segnaposto data 8"/>
          <p:cNvSpPr>
            <a:spLocks noGrp="1"/>
          </p:cNvSpPr>
          <p:nvPr>
            <p:ph type="dt" sz="half" idx="2"/>
          </p:nvPr>
        </p:nvSpPr>
        <p:spPr>
          <a:xfrm>
            <a:off x="6611393" y="6588000"/>
            <a:ext cx="1420768" cy="20653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it-IT" smtClean="0">
                <a:solidFill>
                  <a:srgbClr val="898C8A"/>
                </a:solidFill>
              </a:rPr>
              <a:t>December 20th, 2014</a:t>
            </a:r>
            <a:endParaRPr lang="it-IT">
              <a:solidFill>
                <a:srgbClr val="898C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4622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08E8E-A2C2-4E46-ABAB-04E1BC9C872F}" type="datetimeFigureOut">
              <a:rPr lang="pt-BR" smtClean="0">
                <a:solidFill>
                  <a:srgbClr val="898C8A"/>
                </a:solidFill>
              </a:rPr>
              <a:pPr/>
              <a:t>26/09/2017</a:t>
            </a:fld>
            <a:endParaRPr lang="pt-BR">
              <a:solidFill>
                <a:srgbClr val="898C8A"/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srgbClr val="898C8A"/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A4F27425-4F80-45C7-BED0-A977A188CD8E}" type="slidenum">
              <a:rPr lang="pt-BR" sz="1800" smtClean="0">
                <a:solidFill>
                  <a:srgbClr val="000000"/>
                </a:solidFill>
                <a:latin typeface="Arial"/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 sz="1800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20924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08E8E-A2C2-4E46-ABAB-04E1BC9C872F}" type="datetimeFigureOut">
              <a:rPr lang="pt-BR" smtClean="0">
                <a:solidFill>
                  <a:srgbClr val="898C8A"/>
                </a:solidFill>
              </a:rPr>
              <a:pPr/>
              <a:t>26/09/2017</a:t>
            </a:fld>
            <a:endParaRPr lang="pt-BR">
              <a:solidFill>
                <a:srgbClr val="898C8A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srgbClr val="898C8A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A4F27425-4F80-45C7-BED0-A977A188CD8E}" type="slidenum">
              <a:rPr lang="pt-BR" sz="1800" smtClean="0">
                <a:solidFill>
                  <a:srgbClr val="000000"/>
                </a:solidFill>
                <a:latin typeface="Arial"/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 sz="1800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9449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8A03D-FC7F-42E1-BBE2-F6EBA4386616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08E8E-A2C2-4E46-ABAB-04E1BC9C872F}" type="datetimeFigureOut">
              <a:rPr lang="pt-BR" smtClean="0">
                <a:solidFill>
                  <a:srgbClr val="898C8A"/>
                </a:solidFill>
              </a:rPr>
              <a:pPr/>
              <a:t>26/09/2017</a:t>
            </a:fld>
            <a:endParaRPr lang="pt-BR">
              <a:solidFill>
                <a:srgbClr val="898C8A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srgbClr val="898C8A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A4F27425-4F80-45C7-BED0-A977A188CD8E}" type="slidenum">
              <a:rPr lang="pt-BR" sz="1800" smtClean="0">
                <a:solidFill>
                  <a:srgbClr val="000000"/>
                </a:solidFill>
                <a:latin typeface="Arial"/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 sz="1800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812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59224-69D9-4088-B56D-C5907D841CAB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CA0D8-621A-4C66-9B05-53FF0A858B24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02B75-A745-4EB7-9816-CFEA330C571C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3D695-DCEF-4237-8E36-D44F11454567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B37F8-4524-4E78-A441-C5A8F610FCC6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a typeface="ＭＳ Ｐゴシック" charset="-128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a typeface="ＭＳ Ｐゴシック" charset="-128"/>
              </a:defRPr>
            </a:lvl1pPr>
          </a:lstStyle>
          <a:p>
            <a:pPr>
              <a:defRPr/>
            </a:pPr>
            <a:fld id="{69A450D3-5803-4E42-8191-A70736A7262E}" type="slidenum">
              <a:rPr lang="it-IT"/>
              <a:pPr>
                <a:defRPr/>
              </a:pPr>
              <a:t>‹nº›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91" r:id="rId1"/>
    <p:sldLayoutId id="2147484892" r:id="rId2"/>
    <p:sldLayoutId id="2147484893" r:id="rId3"/>
    <p:sldLayoutId id="2147484894" r:id="rId4"/>
    <p:sldLayoutId id="2147484895" r:id="rId5"/>
    <p:sldLayoutId id="2147484896" r:id="rId6"/>
    <p:sldLayoutId id="2147484897" r:id="rId7"/>
    <p:sldLayoutId id="2147484898" r:id="rId8"/>
    <p:sldLayoutId id="2147484899" r:id="rId9"/>
    <p:sldLayoutId id="2147484900" r:id="rId10"/>
    <p:sldLayoutId id="21474849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69A450D3-5803-4E42-8191-A70736A7262E}" type="slidenum">
              <a:rPr lang="it-IT" smtClean="0"/>
              <a:pPr>
                <a:defRPr/>
              </a:pPr>
              <a:t>‹nº›</a:t>
            </a:fld>
            <a:endParaRPr lang="it-IT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1" r:id="rId1"/>
    <p:sldLayoutId id="2147485042" r:id="rId2"/>
    <p:sldLayoutId id="2147485043" r:id="rId3"/>
    <p:sldLayoutId id="2147485044" r:id="rId4"/>
    <p:sldLayoutId id="2147485045" r:id="rId5"/>
    <p:sldLayoutId id="2147485046" r:id="rId6"/>
    <p:sldLayoutId id="2147485047" r:id="rId7"/>
    <p:sldLayoutId id="2147485048" r:id="rId8"/>
    <p:sldLayoutId id="2147485049" r:id="rId9"/>
    <p:sldLayoutId id="2147485050" r:id="rId10"/>
    <p:sldLayoutId id="2147485051" r:id="rId11"/>
    <p:sldLayoutId id="2147485052" r:id="rId12"/>
    <p:sldLayoutId id="2147484904" r:id="rId13"/>
    <p:sldLayoutId id="2147484905" r:id="rId14"/>
    <p:sldLayoutId id="2147484906" r:id="rId15"/>
    <p:sldLayoutId id="2147484907" r:id="rId16"/>
    <p:sldLayoutId id="2147485058" r:id="rId17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11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A8FE7D1-3A36-48FB-B891-320761ADB469}" type="datetimeFigureOut">
              <a:rPr lang="en-US" smtClean="0">
                <a:solidFill>
                  <a:prstClr val="black">
                    <a:tint val="75000"/>
                  </a:prstClr>
                </a:solidFill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9/26/2017</a:t>
            </a:fld>
            <a:endParaRPr lang="en-US" dirty="0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479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4" r:id="rId1"/>
    <p:sldLayoutId id="2147485055" r:id="rId2"/>
    <p:sldLayoutId id="2147485056" r:id="rId3"/>
    <p:sldLayoutId id="2147485057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500" b="1" kern="1200" baseline="0">
          <a:solidFill>
            <a:srgbClr val="C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C00000"/>
        </a:buClr>
        <a:buFont typeface="Courier New" panose="02070309020205020404" pitchFamily="49" charset="0"/>
        <a:buChar char="o"/>
        <a:defRPr sz="1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C00000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C00000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nettore 1 13"/>
          <p:cNvCxnSpPr/>
          <p:nvPr userDrawn="1"/>
        </p:nvCxnSpPr>
        <p:spPr>
          <a:xfrm rot="5400000">
            <a:off x="8153408" y="6654800"/>
            <a:ext cx="186266" cy="1588"/>
          </a:xfrm>
          <a:prstGeom prst="line">
            <a:avLst/>
          </a:prstGeom>
          <a:ln w="190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 userDrawn="1"/>
        </p:nvCxnSpPr>
        <p:spPr>
          <a:xfrm>
            <a:off x="516467" y="658021"/>
            <a:ext cx="8640000" cy="0"/>
          </a:xfrm>
          <a:prstGeom prst="line">
            <a:avLst/>
          </a:prstGeom>
          <a:ln w="1270" cmpd="sng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40000" y="6588000"/>
            <a:ext cx="3777004" cy="234131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it-IT" smtClean="0">
                <a:solidFill>
                  <a:srgbClr val="898C8A"/>
                </a:solidFill>
                <a:ea typeface="+mn-ea"/>
              </a:rPr>
              <a:t>TITLE OF THE PRESENTATION</a:t>
            </a:r>
            <a:endParaRPr lang="it-IT">
              <a:solidFill>
                <a:srgbClr val="898C8A"/>
              </a:solidFill>
              <a:ea typeface="+mn-ea"/>
            </a:endParaRPr>
          </a:p>
        </p:txBody>
      </p:sp>
      <p:sp>
        <p:nvSpPr>
          <p:cNvPr id="7" name="Segnaposto data 8"/>
          <p:cNvSpPr>
            <a:spLocks noGrp="1"/>
          </p:cNvSpPr>
          <p:nvPr>
            <p:ph type="dt" sz="half" idx="2"/>
          </p:nvPr>
        </p:nvSpPr>
        <p:spPr>
          <a:xfrm>
            <a:off x="6611393" y="6588000"/>
            <a:ext cx="1420768" cy="20653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it-IT" smtClean="0">
                <a:solidFill>
                  <a:srgbClr val="898C8A"/>
                </a:solidFill>
                <a:ea typeface="+mn-ea"/>
              </a:rPr>
              <a:t>December 20th, 2014</a:t>
            </a:r>
            <a:endParaRPr lang="it-IT">
              <a:solidFill>
                <a:srgbClr val="898C8A"/>
              </a:solidFill>
              <a:ea typeface="+mn-ea"/>
            </a:endParaRPr>
          </a:p>
        </p:txBody>
      </p:sp>
      <p:pic>
        <p:nvPicPr>
          <p:cNvPr id="8" name="Immagine 7" descr="LOGHI APAC-01.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21733" y="185731"/>
            <a:ext cx="8281692" cy="172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4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60" r:id="rId1"/>
    <p:sldLayoutId id="2147485061" r:id="rId2"/>
    <p:sldLayoutId id="2147485062" r:id="rId3"/>
    <p:sldLayoutId id="2147485063" r:id="rId4"/>
    <p:sldLayoutId id="2147485064" r:id="rId5"/>
    <p:sldLayoutId id="2147485065" r:id="rId6"/>
    <p:sldLayoutId id="2147485066" r:id="rId7"/>
    <p:sldLayoutId id="2147485067" r:id="rId8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wmf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Apresenta&#231;&#227;o%20classifica&#231;&#227;o%20fiscal%20Fiat_03_12_2012.pptx#-1,41,Tax Compliance TREINAMENTO - CLASSIFICA&#199;&#195;O FISCAL DE MERC..." TargetMode="Externa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uaneiras.com.br/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jpg"/><Relationship Id="rId5" Type="http://schemas.openxmlformats.org/officeDocument/2006/relationships/hyperlink" Target="http://www.aduaneirasminas.com.br/" TargetMode="External"/><Relationship Id="rId4" Type="http://schemas.openxmlformats.org/officeDocument/2006/relationships/hyperlink" Target="mailto:comex@aduaneirasminas.com.br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3.wmf"/><Relationship Id="rId4" Type="http://schemas.openxmlformats.org/officeDocument/2006/relationships/package" Target="../embeddings/Microsoft_Excel_Worksheet1.xlsx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olo 6"/>
          <p:cNvSpPr>
            <a:spLocks noGrp="1"/>
          </p:cNvSpPr>
          <p:nvPr>
            <p:ph type="ctrTitle"/>
          </p:nvPr>
        </p:nvSpPr>
        <p:spPr bwMode="auto">
          <a:xfrm>
            <a:off x="323528" y="1412777"/>
            <a:ext cx="7848872" cy="36004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it-IT" b="1" dirty="0">
                <a:latin typeface="Arial" pitchFamily="34" charset="0"/>
                <a:cs typeface="Arial" pitchFamily="34" charset="0"/>
              </a:rPr>
              <a:t/>
            </a:r>
            <a:br>
              <a:rPr lang="it-IT" b="1" dirty="0">
                <a:latin typeface="Arial" pitchFamily="34" charset="0"/>
                <a:cs typeface="Arial" pitchFamily="34" charset="0"/>
              </a:rPr>
            </a:br>
            <a:r>
              <a:rPr lang="it-IT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it-IT" sz="1800" b="1" dirty="0" smtClean="0">
                <a:latin typeface="Arial" pitchFamily="34" charset="0"/>
                <a:cs typeface="Arial" pitchFamily="34" charset="0"/>
              </a:rPr>
            </a:br>
            <a:r>
              <a:rPr lang="pt-BR" sz="40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Riscos fiscais </a:t>
            </a:r>
            <a: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 </a:t>
            </a:r>
            <a:b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Classificação Fiscal  de Mercadorias</a:t>
            </a:r>
            <a:b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000" dirty="0" smtClean="0">
                <a:effectLst/>
              </a:rPr>
              <a:t> </a:t>
            </a:r>
            <a:r>
              <a:rPr lang="pt-BR" sz="4000" dirty="0">
                <a:effectLst/>
              </a:rPr>
              <a:t/>
            </a:r>
            <a:br>
              <a:rPr lang="pt-BR" sz="4000" dirty="0">
                <a:effectLst/>
              </a:rPr>
            </a:br>
            <a:r>
              <a:rPr lang="pt-BR" sz="4000" dirty="0" smtClean="0">
                <a:effectLst/>
              </a:rPr>
              <a:t/>
            </a:r>
            <a:br>
              <a:rPr lang="pt-BR" sz="4000" dirty="0" smtClean="0">
                <a:effectLst/>
              </a:rPr>
            </a:br>
            <a:r>
              <a:rPr lang="pt-BR" sz="4000" dirty="0" smtClean="0">
                <a:effectLst/>
              </a:rPr>
              <a:t>      </a:t>
            </a:r>
            <a:r>
              <a:rPr lang="it-IT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it-IT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it-IT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it-IT" sz="1800" b="1" i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it-IT" sz="16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>
                <a:latin typeface="Arial" pitchFamily="34" charset="0"/>
                <a:cs typeface="Arial" pitchFamily="34" charset="0"/>
              </a:rPr>
              <a:t/>
            </a:r>
            <a:br>
              <a:rPr lang="it-IT" sz="1600" b="1" dirty="0">
                <a:latin typeface="Arial" pitchFamily="34" charset="0"/>
                <a:cs typeface="Arial" pitchFamily="34" charset="0"/>
              </a:rPr>
            </a:br>
            <a:r>
              <a:rPr lang="it-IT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it-IT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it-IT" sz="1800" b="1" dirty="0" smtClean="0">
                <a:latin typeface="Arial" pitchFamily="34" charset="0"/>
                <a:cs typeface="Arial" pitchFamily="34" charset="0"/>
              </a:rPr>
            </a:br>
            <a:endParaRPr lang="it-IT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6228184" y="5783778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600" b="1" dirty="0" smtClean="0"/>
              <a:t>Lêda Almeida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10</a:t>
            </a:fld>
            <a:endParaRPr lang="it-IT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107504" y="1085552"/>
            <a:ext cx="8280400" cy="5327650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 – Histórico</a:t>
            </a:r>
          </a:p>
          <a:p>
            <a:pPr algn="just">
              <a:buNone/>
              <a:defRPr/>
            </a:pPr>
            <a:endParaRPr lang="pt-BR" sz="72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7200" dirty="0" smtClean="0"/>
              <a:t>	</a:t>
            </a:r>
            <a:r>
              <a:rPr lang="pt-BR" sz="7200" b="1" dirty="0" smtClean="0">
                <a:latin typeface="Arial" pitchFamily="34" charset="0"/>
                <a:cs typeface="Arial" pitchFamily="34" charset="0"/>
              </a:rPr>
              <a:t>Principais Nomenclaturas:</a:t>
            </a:r>
          </a:p>
          <a:p>
            <a:pPr algn="just">
              <a:buNone/>
              <a:defRPr/>
            </a:pPr>
            <a:endParaRPr lang="pt-BR" sz="55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72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	C - Criação do Sistema Harmonizado</a:t>
            </a: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                </a:t>
            </a: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7200" b="1" cap="all" dirty="0">
                <a:latin typeface="Arial" pitchFamily="34" charset="0"/>
                <a:cs typeface="Arial" pitchFamily="34" charset="0"/>
              </a:rPr>
              <a:t> </a:t>
            </a: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- 1970 - Conselho de Cooperação Aduaneira estabeleceu um grupo de estudos;</a:t>
            </a: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pt-BR" sz="7200" dirty="0" smtClean="0">
                <a:latin typeface="Arial" pitchFamily="34" charset="0"/>
                <a:cs typeface="Arial" pitchFamily="34" charset="0"/>
              </a:rPr>
              <a:t>	- 1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973</a:t>
            </a:r>
            <a:r>
              <a:rPr lang="pt-BR" sz="7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O CCA aprovou o relatório final do grupo, concluindo que:</a:t>
            </a:r>
          </a:p>
          <a:p>
            <a:pPr lvl="0" algn="just">
              <a:buNone/>
            </a:pPr>
            <a:endParaRPr lang="pt-BR" sz="7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     - Desenvolvimento de um SH;</a:t>
            </a:r>
          </a:p>
          <a:p>
            <a:pPr lvl="0" algn="just">
              <a:buNone/>
            </a:pP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     - Base da NCCA e CUCI;</a:t>
            </a:r>
          </a:p>
          <a:p>
            <a:pPr lvl="0" algn="just">
              <a:buNone/>
            </a:pP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     - Núcleo básico - NCCA;</a:t>
            </a:r>
          </a:p>
          <a:p>
            <a:pPr lvl="0" algn="just">
              <a:buNone/>
            </a:pP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     - Vigência a partir de 1º de janeiro de 1988.</a:t>
            </a:r>
          </a:p>
          <a:p>
            <a:pPr lvl="0" algn="just">
              <a:buNone/>
            </a:pPr>
            <a:endParaRPr lang="pt-BR" sz="5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pt-BR" sz="5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algn="just">
              <a:buNone/>
            </a:pPr>
            <a:endParaRPr lang="pt-BR" sz="5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pt-BR" sz="55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18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algn="just">
              <a:lnSpc>
                <a:spcPct val="150000"/>
              </a:lnSpc>
              <a:buNone/>
            </a:pPr>
            <a:r>
              <a:rPr lang="pt-BR" sz="18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000" dirty="0" smtClean="0"/>
          </a:p>
          <a:p>
            <a:pPr>
              <a:buNone/>
            </a:pPr>
            <a:r>
              <a:rPr lang="pt-BR" sz="1800" dirty="0" smtClean="0"/>
              <a:t>	</a:t>
            </a: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 algn="just">
              <a:lnSpc>
                <a:spcPct val="150000"/>
              </a:lnSpc>
              <a:buNone/>
            </a:pPr>
            <a:endParaRPr lang="pt-BR" sz="6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11</a:t>
            </a:fld>
            <a:endParaRPr lang="it-IT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80400" cy="554513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64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4- criação do sistema harmonizado</a:t>
            </a:r>
          </a:p>
          <a:p>
            <a:pPr algn="just">
              <a:buNone/>
              <a:defRPr/>
            </a:pP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marL="742950" lvl="0" indent="-285750" eaLnBrk="1" hangingPunct="1">
              <a:buNone/>
            </a:pPr>
            <a:r>
              <a:rPr lang="pt-BR" sz="7200" b="1" dirty="0" smtClean="0">
                <a:latin typeface="Arial" pitchFamily="34" charset="0"/>
                <a:cs typeface="Arial" pitchFamily="34" charset="0"/>
              </a:rPr>
              <a:t>4.1 -  </a:t>
            </a:r>
            <a:r>
              <a:rPr lang="pt-BR" sz="7200" b="1" dirty="0">
                <a:latin typeface="Arial" pitchFamily="34" charset="0"/>
                <a:cs typeface="Arial" pitchFamily="34" charset="0"/>
              </a:rPr>
              <a:t>Estrutura do SH:</a:t>
            </a:r>
          </a:p>
          <a:p>
            <a:pPr marL="742950" lvl="0" indent="-285750" eaLnBrk="1" hangingPunct="1">
              <a:buNone/>
            </a:pPr>
            <a:endParaRPr lang="pt-BR" sz="7200" b="1" dirty="0">
              <a:latin typeface="Arial" pitchFamily="34" charset="0"/>
              <a:cs typeface="Arial" pitchFamily="34" charset="0"/>
            </a:endParaRPr>
          </a:p>
          <a:p>
            <a:pPr marL="742950" lvl="0" indent="-285750" algn="just" eaLnBrk="1" hangingPunct="1">
              <a:buNone/>
            </a:pPr>
            <a:r>
              <a:rPr lang="pt-BR" sz="7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É uma nomenclatura de 6 dígitos e tem sua estrutura baseada em uma </a:t>
            </a:r>
            <a:r>
              <a:rPr lang="pt-BR" sz="7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série</a:t>
            </a:r>
          </a:p>
          <a:p>
            <a:pPr marL="742950" lvl="0" indent="-285750" algn="just" eaLnBrk="1" hangingPunct="1">
              <a:buNone/>
            </a:pPr>
            <a:r>
              <a:rPr lang="pt-BR" sz="7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pt-BR" sz="7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 posições </a:t>
            </a:r>
            <a:r>
              <a:rPr lang="pt-BR" sz="7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subdivididas em quatro dígitos</a:t>
            </a:r>
            <a:r>
              <a:rPr lang="pt-BR" sz="7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742950" lvl="0" indent="-285750" algn="just" eaLnBrk="1" hangingPunct="1">
              <a:buNone/>
            </a:pPr>
            <a:endParaRPr lang="pt-BR" sz="7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742950" lvl="0" indent="-285750" eaLnBrk="1" hangingPunct="1">
              <a:buNone/>
            </a:pP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XXI  Seções 		</a:t>
            </a:r>
          </a:p>
          <a:p>
            <a:pPr marL="742950" lvl="0" indent="-285750" eaLnBrk="1" hangingPunct="1">
              <a:buNone/>
            </a:pP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96  capítulos	 </a:t>
            </a:r>
            <a:endParaRPr lang="pt-BR" sz="7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742950" indent="-285750" eaLnBrk="1" hangingPunct="1">
              <a:buNone/>
            </a:pPr>
            <a:r>
              <a:rPr lang="pt-BR" sz="7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1.241  </a:t>
            </a: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posições	 </a:t>
            </a:r>
            <a:r>
              <a:rPr lang="pt-BR" sz="7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</a:t>
            </a:r>
          </a:p>
          <a:p>
            <a:pPr marL="742950" lvl="0" indent="-285750" eaLnBrk="1" hangingPunct="1">
              <a:buNone/>
            </a:pP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7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5.019  </a:t>
            </a:r>
            <a:r>
              <a:rPr lang="pt-BR" sz="7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subposiçõe</a:t>
            </a:r>
            <a:r>
              <a:rPr lang="pt-BR" sz="6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pt-BR" sz="6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 </a:t>
            </a:r>
            <a:endParaRPr lang="pt-BR" sz="6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6400" dirty="0" smtClean="0"/>
              <a:t>	</a:t>
            </a: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6400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64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64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64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000" dirty="0" smtClean="0"/>
          </a:p>
          <a:p>
            <a:pPr>
              <a:buNone/>
            </a:pPr>
            <a:r>
              <a:rPr lang="pt-BR" sz="1800" dirty="0" smtClean="0"/>
              <a:t>	</a:t>
            </a: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 algn="just">
              <a:lnSpc>
                <a:spcPct val="150000"/>
              </a:lnSpc>
              <a:buNone/>
            </a:pPr>
            <a:endParaRPr lang="pt-BR" sz="6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http://t2.gstatic.com/images?q=tbn:ANd9GcSX5Ixs3V0zRlhu9tErePfWun1odm2N7KA2dzAIVwT39-Tm11kB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293096"/>
            <a:ext cx="2143125" cy="1688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Text Box 2"/>
          <p:cNvSpPr txBox="1">
            <a:spLocks noChangeArrowheads="1"/>
          </p:cNvSpPr>
          <p:nvPr/>
        </p:nvSpPr>
        <p:spPr bwMode="auto">
          <a:xfrm>
            <a:off x="683568" y="1363067"/>
            <a:ext cx="633635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4- criação do sistema harmonizado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pic>
        <p:nvPicPr>
          <p:cNvPr id="2050" name="Picture 2" descr="http://www.ninha.bio.br/biologia/mamiferos/cavalos/cavalo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comau.com/PublishingImages/Robotics/smart_laser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59216"/>
            <a:ext cx="2139702" cy="20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sabercultural.org/template/obrasCelebres/fotos/LeonardoDaVinciMonaLisaFoto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815" y="3376864"/>
            <a:ext cx="2085617" cy="233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ta para a direita 2"/>
          <p:cNvSpPr/>
          <p:nvPr/>
        </p:nvSpPr>
        <p:spPr bwMode="auto">
          <a:xfrm>
            <a:off x="2900046" y="4545123"/>
            <a:ext cx="535596" cy="180021"/>
          </a:xfrm>
          <a:prstGeom prst="rightArrow">
            <a:avLst/>
          </a:prstGeom>
          <a:solidFill>
            <a:srgbClr val="67BCE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24" name="Seta para a direita 23"/>
          <p:cNvSpPr/>
          <p:nvPr/>
        </p:nvSpPr>
        <p:spPr bwMode="auto">
          <a:xfrm>
            <a:off x="5724128" y="4581128"/>
            <a:ext cx="648072" cy="180021"/>
          </a:xfrm>
          <a:prstGeom prst="rightArrow">
            <a:avLst/>
          </a:prstGeom>
          <a:solidFill>
            <a:srgbClr val="67BCE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88900" y="318800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1800" b="1" i="1" kern="0" dirty="0">
                <a:solidFill>
                  <a:srgbClr val="1B2959"/>
                </a:solidFill>
                <a:latin typeface="Arial" charset="0"/>
                <a:ea typeface="ヒラギノ角ゴ Pro W3" charset="-128"/>
                <a:cs typeface="Arial" charset="0"/>
              </a:rPr>
              <a:t/>
            </a:r>
            <a:br>
              <a:rPr lang="pt-BR" sz="1800" b="1" i="1" kern="0" dirty="0">
                <a:solidFill>
                  <a:srgbClr val="1B2959"/>
                </a:solidFill>
                <a:latin typeface="Arial" charset="0"/>
                <a:ea typeface="ヒラギノ角ゴ Pro W3" charset="-128"/>
                <a:cs typeface="Arial" charset="0"/>
              </a:rPr>
            </a:br>
            <a:endParaRPr lang="pt-BR" dirty="0"/>
          </a:p>
        </p:txBody>
      </p:sp>
      <p:sp>
        <p:nvSpPr>
          <p:cNvPr id="5" name="CaixaDeTexto 4"/>
          <p:cNvSpPr txBox="1"/>
          <p:nvPr/>
        </p:nvSpPr>
        <p:spPr bwMode="auto">
          <a:xfrm>
            <a:off x="691806" y="2028852"/>
            <a:ext cx="618445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 anchor="b"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pt-BR" sz="1800" dirty="0">
                <a:latin typeface="Arial" pitchFamily="34" charset="0"/>
                <a:cs typeface="Arial" pitchFamily="34" charset="0"/>
              </a:rPr>
              <a:t>A nomenclatura começa da mais simples a mais elaborada</a:t>
            </a:r>
            <a:r>
              <a:rPr lang="pt-BR" sz="2200" dirty="0" smtClean="0">
                <a:solidFill>
                  <a:srgbClr val="162554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endParaRPr lang="pt-BR" sz="2200" dirty="0">
              <a:solidFill>
                <a:srgbClr val="162554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12</a:t>
            </a:fld>
            <a:endParaRPr lang="it-IT">
              <a:latin typeface="Frutiger 55 Roman" pitchFamily="1" charset="0"/>
            </a:endParaRPr>
          </a:p>
        </p:txBody>
      </p:sp>
      <p:sp>
        <p:nvSpPr>
          <p:cNvPr id="7" name="CaixaDeTexto 6"/>
          <p:cNvSpPr txBox="1"/>
          <p:nvPr/>
        </p:nvSpPr>
        <p:spPr bwMode="auto">
          <a:xfrm>
            <a:off x="1231900" y="2828255"/>
            <a:ext cx="648072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pt-BR" sz="1800" dirty="0" smtClean="0">
                <a:solidFill>
                  <a:srgbClr val="162554"/>
                </a:solidFill>
                <a:latin typeface="Arial" pitchFamily="34" charset="0"/>
                <a:ea typeface="Helvetica" charset="0"/>
                <a:cs typeface="Arial" pitchFamily="34" charset="0"/>
              </a:rPr>
              <a:t>0101</a:t>
            </a:r>
            <a:endParaRPr lang="en-US" sz="1800" dirty="0">
              <a:solidFill>
                <a:srgbClr val="162554"/>
              </a:solidFill>
              <a:latin typeface="Arial" pitchFamily="34" charset="0"/>
              <a:ea typeface="Helvetica" charset="0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 bwMode="auto">
          <a:xfrm>
            <a:off x="4067944" y="3035745"/>
            <a:ext cx="936104" cy="3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pt-BR" sz="1800" dirty="0" smtClean="0">
                <a:solidFill>
                  <a:srgbClr val="162554"/>
                </a:solidFill>
                <a:latin typeface="Arial" pitchFamily="34" charset="0"/>
                <a:ea typeface="Helvetica" charset="0"/>
                <a:cs typeface="Arial" pitchFamily="34" charset="0"/>
              </a:rPr>
              <a:t>8479</a:t>
            </a:r>
            <a:endParaRPr lang="en-US" sz="1800" dirty="0">
              <a:solidFill>
                <a:srgbClr val="162554"/>
              </a:solidFill>
              <a:latin typeface="Arial" pitchFamily="34" charset="0"/>
              <a:ea typeface="Helvetica" charset="0"/>
              <a:cs typeface="Arial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 bwMode="auto">
          <a:xfrm>
            <a:off x="6660232" y="2871857"/>
            <a:ext cx="1440160" cy="3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pt-BR" sz="1800" dirty="0" smtClean="0">
                <a:solidFill>
                  <a:srgbClr val="162554"/>
                </a:solidFill>
                <a:latin typeface="Arial" pitchFamily="34" charset="0"/>
                <a:ea typeface="Helvetica" charset="0"/>
                <a:cs typeface="Arial" pitchFamily="34" charset="0"/>
              </a:rPr>
              <a:t>9701</a:t>
            </a:r>
            <a:endParaRPr lang="en-US" sz="1800" dirty="0">
              <a:solidFill>
                <a:srgbClr val="162554"/>
              </a:solidFill>
              <a:latin typeface="Arial" pitchFamily="34" charset="0"/>
              <a:ea typeface="Helvetica" charset="0"/>
              <a:cs typeface="Arial" pitchFamily="34" charset="0"/>
            </a:endParaRPr>
          </a:p>
        </p:txBody>
      </p:sp>
      <p:sp>
        <p:nvSpPr>
          <p:cNvPr id="15" name="Título 2"/>
          <p:cNvSpPr txBox="1">
            <a:spLocks/>
          </p:cNvSpPr>
          <p:nvPr/>
        </p:nvSpPr>
        <p:spPr bwMode="auto">
          <a:xfrm>
            <a:off x="323528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400" b="1" i="1" smtClean="0">
                <a:latin typeface="Arial" charset="0"/>
                <a:cs typeface="Arial" charset="0"/>
              </a:rPr>
              <a:t/>
            </a:r>
            <a:br>
              <a:rPr lang="pt-BR" sz="2400" b="1" i="1" smtClean="0">
                <a:latin typeface="Arial" charset="0"/>
                <a:cs typeface="Arial" charset="0"/>
              </a:rPr>
            </a:br>
            <a:r>
              <a:rPr lang="pt-BR" sz="2400" b="1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400" b="1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13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13</a:t>
            </a:fld>
            <a:endParaRPr lang="it-IT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34363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4- criação do sistema harmonizado</a:t>
            </a:r>
          </a:p>
          <a:p>
            <a:pPr algn="just"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marL="742950" indent="-285750" eaLnBrk="1" hangingPunct="1">
              <a:buNone/>
            </a:pPr>
            <a:r>
              <a:rPr lang="pt-BR" sz="7200" b="1" dirty="0" smtClean="0">
                <a:latin typeface="Arial" pitchFamily="34" charset="0"/>
                <a:cs typeface="Arial" pitchFamily="34" charset="0"/>
              </a:rPr>
              <a:t>4.1. Estrutura do SH:</a:t>
            </a:r>
          </a:p>
          <a:p>
            <a:pPr algn="just">
              <a:buNone/>
              <a:defRPr/>
            </a:pPr>
            <a:r>
              <a:rPr lang="pt-BR" sz="7200" dirty="0" smtClean="0"/>
              <a:t>	</a:t>
            </a:r>
          </a:p>
          <a:p>
            <a:pPr algn="just">
              <a:buNone/>
              <a:defRPr/>
            </a:pPr>
            <a:r>
              <a:rPr lang="pt-BR" sz="7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É </a:t>
            </a:r>
            <a:r>
              <a:rPr lang="pt-BR" sz="7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composto por </a:t>
            </a:r>
            <a:r>
              <a:rPr lang="pt-BR" sz="7200" dirty="0">
                <a:solidFill>
                  <a:schemeClr val="tx1"/>
                </a:solidFill>
              </a:rPr>
              <a:t>6 Algarismos, sendo</a:t>
            </a:r>
            <a:r>
              <a:rPr lang="pt-BR" sz="7200" dirty="0" smtClean="0">
                <a:solidFill>
                  <a:schemeClr val="tx1"/>
                </a:solidFill>
              </a:rPr>
              <a:t>:</a:t>
            </a:r>
          </a:p>
          <a:p>
            <a:pPr algn="just">
              <a:buNone/>
              <a:defRPr/>
            </a:pPr>
            <a:endParaRPr lang="pt-BR" sz="7200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pt-BR" sz="7200" dirty="0"/>
              <a:t>	</a:t>
            </a:r>
            <a:r>
              <a:rPr lang="pt-BR" sz="7200" dirty="0" smtClean="0"/>
              <a:t>	</a:t>
            </a:r>
            <a:r>
              <a:rPr lang="pt-BR" sz="72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pt-BR" sz="7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Os 04 primeiros algarismos - Posição</a:t>
            </a:r>
          </a:p>
          <a:p>
            <a:pPr>
              <a:buNone/>
            </a:pPr>
            <a:endParaRPr lang="pt-BR" sz="72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pt-BR" sz="7200" dirty="0">
                <a:latin typeface="Arial" pitchFamily="34" charset="0"/>
                <a:cs typeface="Arial" pitchFamily="34" charset="0"/>
              </a:rPr>
              <a:t>			</a:t>
            </a: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- 02 </a:t>
            </a:r>
            <a:r>
              <a:rPr lang="pt-BR" sz="7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primeiros      </a:t>
            </a:r>
            <a:r>
              <a:rPr lang="pt-BR" sz="7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Capítulo</a:t>
            </a:r>
            <a:endParaRPr lang="pt-BR" sz="7200" dirty="0">
              <a:solidFill>
                <a:srgbClr val="FF00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None/>
            </a:pP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			- 02 últimos    </a:t>
            </a:r>
            <a:r>
              <a:rPr lang="pt-BR" sz="7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      Posição </a:t>
            </a:r>
            <a:r>
              <a:rPr lang="pt-BR" sz="72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dentro do </a:t>
            </a:r>
            <a:r>
              <a:rPr lang="pt-BR" sz="7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Capítulo</a:t>
            </a:r>
            <a:endParaRPr lang="pt-BR" sz="7200" dirty="0">
              <a:solidFill>
                <a:srgbClr val="FF00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None/>
            </a:pPr>
            <a:endParaRPr lang="pt-BR" sz="7200" dirty="0">
              <a:solidFill>
                <a:srgbClr val="FF00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None/>
            </a:pPr>
            <a:r>
              <a:rPr lang="pt-BR" sz="7200" dirty="0">
                <a:latin typeface="Arial" pitchFamily="34" charset="0"/>
                <a:cs typeface="Arial" pitchFamily="34" charset="0"/>
                <a:sym typeface="Wingdings" pitchFamily="2" charset="2"/>
              </a:rPr>
              <a:t>		</a:t>
            </a:r>
            <a:r>
              <a:rPr lang="pt-BR" sz="72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- </a:t>
            </a:r>
            <a:r>
              <a:rPr lang="pt-BR" sz="72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Os </a:t>
            </a:r>
            <a:r>
              <a:rPr lang="pt-BR" sz="7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02 últimos algarismos - Subposição dentro do </a:t>
            </a:r>
            <a:r>
              <a:rPr lang="pt-BR" sz="72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Capítulo</a:t>
            </a:r>
          </a:p>
          <a:p>
            <a:pPr>
              <a:buNone/>
            </a:pPr>
            <a:endParaRPr lang="pt-BR" sz="7200" dirty="0">
              <a:solidFill>
                <a:schemeClr val="accent2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algn="just">
              <a:lnSpc>
                <a:spcPct val="170000"/>
              </a:lnSpc>
              <a:buNone/>
            </a:pP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40                 Borrachas e suas obras</a:t>
            </a:r>
          </a:p>
          <a:p>
            <a:pPr algn="just">
              <a:lnSpc>
                <a:spcPct val="170000"/>
              </a:lnSpc>
              <a:buNone/>
            </a:pPr>
            <a:r>
              <a:rPr lang="pt-BR" sz="7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4016        Outras </a:t>
            </a:r>
            <a:r>
              <a:rPr lang="pt-BR" sz="7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obras de borracha vulcanizada 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não endurecida</a:t>
            </a:r>
            <a:r>
              <a:rPr lang="pt-BR" sz="7200" dirty="0">
                <a:latin typeface="Arial" pitchFamily="34" charset="0"/>
                <a:cs typeface="Arial" pitchFamily="34" charset="0"/>
              </a:rPr>
              <a:t> 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	4016.10         De borracha alveolar</a:t>
            </a:r>
            <a:r>
              <a:rPr lang="pt-BR" sz="7200" dirty="0" smtClean="0"/>
              <a:t>	</a:t>
            </a: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7200" dirty="0" smtClean="0">
                <a:latin typeface="Arial" pitchFamily="34" charset="0"/>
                <a:cs typeface="Arial" pitchFamily="34" charset="0"/>
              </a:rPr>
              <a:t>	   </a:t>
            </a:r>
          </a:p>
          <a:p>
            <a:pPr>
              <a:buNone/>
            </a:pPr>
            <a:r>
              <a:rPr lang="it-IT" sz="7200" b="1" cap="all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7200" b="1" cap="all" dirty="0" smtClean="0">
                <a:latin typeface="Arial" pitchFamily="34" charset="0"/>
                <a:cs typeface="Arial" pitchFamily="34" charset="0"/>
              </a:rPr>
              <a:t>               </a:t>
            </a:r>
            <a:endParaRPr lang="pt-BR" sz="72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72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7200" dirty="0" smtClean="0"/>
          </a:p>
          <a:p>
            <a:pPr>
              <a:lnSpc>
                <a:spcPct val="150000"/>
              </a:lnSpc>
              <a:buNone/>
            </a:pPr>
            <a:r>
              <a:rPr lang="pt-BR" sz="7200" dirty="0" smtClean="0"/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7200" dirty="0" smtClean="0"/>
              <a:t>	</a:t>
            </a:r>
          </a:p>
          <a:p>
            <a:pPr>
              <a:buNone/>
            </a:pPr>
            <a:r>
              <a:rPr lang="pt-BR" sz="7200" dirty="0" smtClean="0"/>
              <a:t>	</a:t>
            </a:r>
          </a:p>
          <a:p>
            <a:pPr algn="just">
              <a:lnSpc>
                <a:spcPct val="150000"/>
              </a:lnSpc>
              <a:buNone/>
            </a:pPr>
            <a:endParaRPr lang="pt-BR" sz="7200" dirty="0" smtClean="0"/>
          </a:p>
          <a:p>
            <a:pPr algn="just">
              <a:lnSpc>
                <a:spcPct val="150000"/>
              </a:lnSpc>
              <a:buNone/>
            </a:pPr>
            <a:endParaRPr lang="pt-BR" sz="72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7200" dirty="0" smtClean="0"/>
              <a:t>	</a:t>
            </a: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                                     </a:t>
            </a:r>
          </a:p>
        </p:txBody>
      </p:sp>
      <p:cxnSp>
        <p:nvCxnSpPr>
          <p:cNvPr id="4" name="Conector de seta reta 3"/>
          <p:cNvCxnSpPr/>
          <p:nvPr/>
        </p:nvCxnSpPr>
        <p:spPr bwMode="auto">
          <a:xfrm>
            <a:off x="4283968" y="3212976"/>
            <a:ext cx="194320" cy="9144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Seta para a direita 11"/>
          <p:cNvSpPr/>
          <p:nvPr/>
        </p:nvSpPr>
        <p:spPr bwMode="auto">
          <a:xfrm>
            <a:off x="3490330" y="3567181"/>
            <a:ext cx="529208" cy="121158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15" name="Seta para a direita 14"/>
          <p:cNvSpPr/>
          <p:nvPr/>
        </p:nvSpPr>
        <p:spPr bwMode="auto">
          <a:xfrm>
            <a:off x="3490330" y="3861048"/>
            <a:ext cx="529208" cy="121158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cxnSp>
        <p:nvCxnSpPr>
          <p:cNvPr id="14" name="Conector de seta reta 13"/>
          <p:cNvCxnSpPr/>
          <p:nvPr/>
        </p:nvCxnSpPr>
        <p:spPr bwMode="auto">
          <a:xfrm>
            <a:off x="1484966" y="5157192"/>
            <a:ext cx="723807" cy="0"/>
          </a:xfrm>
          <a:prstGeom prst="straightConnector1">
            <a:avLst/>
          </a:prstGeom>
          <a:noFill/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Conector de seta reta 20"/>
          <p:cNvCxnSpPr/>
          <p:nvPr/>
        </p:nvCxnSpPr>
        <p:spPr bwMode="auto">
          <a:xfrm>
            <a:off x="1745005" y="5589240"/>
            <a:ext cx="489706" cy="0"/>
          </a:xfrm>
          <a:prstGeom prst="straightConnector1">
            <a:avLst/>
          </a:prstGeom>
          <a:noFill/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Conector de seta reta 21"/>
          <p:cNvCxnSpPr/>
          <p:nvPr/>
        </p:nvCxnSpPr>
        <p:spPr bwMode="auto">
          <a:xfrm>
            <a:off x="1909616" y="6004420"/>
            <a:ext cx="390732" cy="0"/>
          </a:xfrm>
          <a:prstGeom prst="straightConnector1">
            <a:avLst/>
          </a:prstGeom>
          <a:noFill/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07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14</a:t>
            </a:fld>
            <a:endParaRPr lang="it-IT">
              <a:latin typeface="Frutiger 55 Roman" pitchFamily="1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23528" y="1268760"/>
            <a:ext cx="8280920" cy="5112990"/>
          </a:xfrm>
          <a:prstGeom prst="rect">
            <a:avLst/>
          </a:prstGeom>
        </p:spPr>
        <p:txBody>
          <a:bodyPr lIns="0" tIns="0" rIns="0" bIns="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1pPr>
            <a:lvl2pPr marL="895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2pPr>
            <a:lvl3pPr marL="1104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3pPr>
            <a:lvl4pPr marL="1485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4pPr>
            <a:lvl5pPr marL="1866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5pPr>
            <a:lvl6pPr marL="22479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400">
                <a:solidFill>
                  <a:srgbClr val="1C1C1C"/>
                </a:solidFill>
                <a:latin typeface="+mn-lt"/>
                <a:ea typeface="ヒラギノ角ゴ Pro W3" charset="-128"/>
              </a:defRPr>
            </a:lvl6pPr>
            <a:lvl7pPr marL="27051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400">
                <a:solidFill>
                  <a:srgbClr val="1C1C1C"/>
                </a:solidFill>
                <a:latin typeface="+mn-lt"/>
                <a:ea typeface="ヒラギノ角ゴ Pro W3" charset="-128"/>
              </a:defRPr>
            </a:lvl7pPr>
            <a:lvl8pPr marL="31623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400">
                <a:solidFill>
                  <a:srgbClr val="1C1C1C"/>
                </a:solidFill>
                <a:latin typeface="+mn-lt"/>
                <a:ea typeface="ヒラギノ角ゴ Pro W3" charset="-128"/>
              </a:defRPr>
            </a:lvl8pPr>
            <a:lvl9pPr marL="36195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400">
                <a:solidFill>
                  <a:srgbClr val="1C1C1C"/>
                </a:solidFill>
                <a:latin typeface="+mn-lt"/>
                <a:ea typeface="ヒラギノ角ゴ Pro W3" charset="-128"/>
              </a:defRPr>
            </a:lvl9pPr>
          </a:lstStyle>
          <a:p>
            <a:pPr marL="438150" lvl="1" indent="0">
              <a:buNone/>
            </a:pPr>
            <a:endParaRPr lang="pt-BR" sz="800" dirty="0" smtClean="0">
              <a:solidFill>
                <a:schemeClr val="accent2"/>
              </a:solidFill>
            </a:endParaRPr>
          </a:p>
          <a:p>
            <a:pPr marL="438150" lvl="1" indent="0" algn="just">
              <a:buNone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4.3 - </a:t>
            </a:r>
            <a:r>
              <a:rPr lang="pt-BR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Nomenclatura Comum do Mercosul - NCM</a:t>
            </a:r>
          </a:p>
          <a:p>
            <a:pPr marL="438150" lvl="1" indent="0" algn="just">
              <a:buFontTx/>
              <a:buNone/>
            </a:pPr>
            <a:endParaRPr lang="pt-BR" sz="800" dirty="0">
              <a:solidFill>
                <a:schemeClr val="accent2"/>
              </a:solidFill>
            </a:endParaRPr>
          </a:p>
          <a:p>
            <a:pPr marL="438150" lvl="1" indent="0" algn="just">
              <a:buFontTx/>
              <a:buNone/>
            </a:pPr>
            <a:r>
              <a:rPr lang="pt-BR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Estrutura da NCM</a:t>
            </a:r>
          </a:p>
          <a:p>
            <a:pPr marL="438150" lvl="1" indent="0" algn="just">
              <a:buFontTx/>
              <a:buNone/>
            </a:pPr>
            <a:endParaRPr lang="pt-BR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38150" lvl="1" indent="0" algn="just">
              <a:buFontTx/>
              <a:buNone/>
            </a:pPr>
            <a:r>
              <a:rPr lang="pt-BR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Apresenta </a:t>
            </a:r>
            <a:r>
              <a:rPr lang="pt-BR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cinco níveis hierárquicos de </a:t>
            </a:r>
            <a:r>
              <a:rPr lang="pt-BR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classificação, oito dígitos na representação </a:t>
            </a:r>
            <a:r>
              <a:rPr lang="pt-BR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numérica</a:t>
            </a:r>
          </a:p>
          <a:p>
            <a:pPr marL="0" indent="0" algn="just">
              <a:buFontTx/>
              <a:buNone/>
            </a:pPr>
            <a:endParaRPr lang="pt-BR" sz="8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Tx/>
              <a:buNone/>
            </a:pPr>
            <a:r>
              <a:rPr lang="pt-BR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     40 16  99 9  0</a:t>
            </a:r>
          </a:p>
          <a:p>
            <a:pPr marL="0" indent="0" algn="just">
              <a:buFontTx/>
              <a:buNone/>
            </a:pPr>
            <a:endParaRPr lang="pt-BR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>
            <a:off x="827585" y="5912916"/>
            <a:ext cx="1996579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2205128" y="4468944"/>
            <a:ext cx="619035" cy="1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827583" y="4005263"/>
            <a:ext cx="1" cy="191373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1204913" y="3990253"/>
            <a:ext cx="0" cy="154678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1619672" y="4005263"/>
            <a:ext cx="0" cy="115386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2219466" y="4005263"/>
            <a:ext cx="8079" cy="463682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>
            <a:off x="1619672" y="5159128"/>
            <a:ext cx="1204491" cy="1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1204913" y="5537033"/>
            <a:ext cx="161925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2855856" y="5756547"/>
            <a:ext cx="13970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990600" indent="-533400">
              <a:spcBef>
                <a:spcPct val="20000"/>
              </a:spcBef>
            </a:pPr>
            <a:r>
              <a:rPr lang="pt-BR" sz="1600" dirty="0"/>
              <a:t>Capítulo</a:t>
            </a: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2855856" y="5357627"/>
            <a:ext cx="18002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990600" indent="-533400">
              <a:spcBef>
                <a:spcPct val="20000"/>
              </a:spcBef>
            </a:pPr>
            <a:r>
              <a:rPr lang="pt-BR" sz="1600" dirty="0" smtClean="0"/>
              <a:t>Posição</a:t>
            </a:r>
            <a:endParaRPr lang="pt-BR" sz="1600" dirty="0"/>
          </a:p>
        </p:txBody>
      </p:sp>
      <p:sp>
        <p:nvSpPr>
          <p:cNvPr id="20" name="Rectangle 26"/>
          <p:cNvSpPr>
            <a:spLocks noChangeArrowheads="1"/>
          </p:cNvSpPr>
          <p:nvPr/>
        </p:nvSpPr>
        <p:spPr bwMode="auto">
          <a:xfrm>
            <a:off x="2855856" y="4964624"/>
            <a:ext cx="1700213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990600" indent="-533400">
              <a:spcBef>
                <a:spcPct val="20000"/>
              </a:spcBef>
            </a:pPr>
            <a:r>
              <a:rPr lang="pt-BR" sz="1600" dirty="0"/>
              <a:t>Subposição</a:t>
            </a: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855856" y="4582195"/>
            <a:ext cx="1038225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990600" indent="-533400">
              <a:spcBef>
                <a:spcPct val="20000"/>
              </a:spcBef>
            </a:pPr>
            <a:r>
              <a:rPr lang="pt-BR" sz="1600" dirty="0"/>
              <a:t>Item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866968" y="4221328"/>
            <a:ext cx="13981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990600" indent="-533400">
              <a:spcBef>
                <a:spcPct val="20000"/>
              </a:spcBef>
            </a:pPr>
            <a:r>
              <a:rPr lang="pt-BR" sz="1600" dirty="0">
                <a:latin typeface="Arial" pitchFamily="34" charset="0"/>
                <a:cs typeface="Arial" pitchFamily="34" charset="0"/>
              </a:rPr>
              <a:t>Subitem</a:t>
            </a:r>
          </a:p>
        </p:txBody>
      </p:sp>
      <p:sp>
        <p:nvSpPr>
          <p:cNvPr id="25" name="Line 21"/>
          <p:cNvSpPr>
            <a:spLocks noChangeShapeType="1"/>
          </p:cNvSpPr>
          <p:nvPr/>
        </p:nvSpPr>
        <p:spPr bwMode="auto">
          <a:xfrm>
            <a:off x="1950747" y="4781683"/>
            <a:ext cx="873416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>
            <a:off x="1950747" y="3973711"/>
            <a:ext cx="0" cy="807972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Text Box 33"/>
          <p:cNvSpPr txBox="1">
            <a:spLocks noChangeArrowheads="1"/>
          </p:cNvSpPr>
          <p:nvPr/>
        </p:nvSpPr>
        <p:spPr bwMode="auto">
          <a:xfrm>
            <a:off x="4472494" y="5749081"/>
            <a:ext cx="30591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pt-BR" sz="1600" dirty="0"/>
              <a:t>(2 primeiros dígitos do SH)</a:t>
            </a: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4546723" y="5347217"/>
            <a:ext cx="3059112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pt-BR" sz="1600" dirty="0"/>
              <a:t>(4 primeiros dígitos do SH)</a:t>
            </a: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4523574" y="4958728"/>
            <a:ext cx="30591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pt-BR" sz="1600" dirty="0"/>
              <a:t>(6 primeiros dígitos do SH)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4549393" y="4560163"/>
            <a:ext cx="2320925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pt-BR" sz="1600" dirty="0"/>
              <a:t>(7º dígito da NCM)</a:t>
            </a:r>
          </a:p>
        </p:txBody>
      </p:sp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4477828" y="4130391"/>
            <a:ext cx="240001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pt-BR" sz="1600" dirty="0" smtClean="0"/>
              <a:t> (</a:t>
            </a:r>
            <a:r>
              <a:rPr lang="pt-BR" sz="1600" dirty="0"/>
              <a:t>8º dígito da NCM)</a:t>
            </a:r>
          </a:p>
        </p:txBody>
      </p:sp>
      <p:sp>
        <p:nvSpPr>
          <p:cNvPr id="32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57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15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2" name="Espaço Reservado para Conteúdo 1"/>
          <p:cNvSpPr>
            <a:spLocks noGrp="1"/>
          </p:cNvSpPr>
          <p:nvPr>
            <p:ph idx="4294967295"/>
          </p:nvPr>
        </p:nvSpPr>
        <p:spPr>
          <a:xfrm>
            <a:off x="6424" y="1124744"/>
            <a:ext cx="8382000" cy="5153025"/>
          </a:xfrm>
        </p:spPr>
        <p:txBody>
          <a:bodyPr/>
          <a:lstStyle/>
          <a:p>
            <a:pPr algn="just">
              <a:buNone/>
              <a:defRPr/>
            </a:pPr>
            <a:endParaRPr lang="pt-BR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900" b="1" cap="all" dirty="0" smtClean="0">
                <a:latin typeface="Arial" pitchFamily="34" charset="0"/>
                <a:cs typeface="Arial" pitchFamily="34" charset="0"/>
              </a:rPr>
              <a:t>   </a:t>
            </a:r>
            <a:endParaRPr lang="pt-BR" sz="900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7564" y="1196752"/>
            <a:ext cx="7632848" cy="80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  <a:defRPr/>
            </a:pPr>
            <a:endParaRPr lang="pt-BR" sz="800" b="1" dirty="0" smtClean="0">
              <a:solidFill>
                <a:srgbClr val="162554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1800" b="1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4.2 - Notas Explicativas do Sistema Harmonizado - NESH</a:t>
            </a:r>
            <a:endParaRPr lang="pt-BR" sz="1800" b="1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b="1" dirty="0">
                <a:latin typeface="Arial" pitchFamily="34" charset="0"/>
                <a:cs typeface="Arial" pitchFamily="34" charset="0"/>
              </a:rPr>
              <a:t>     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07504" y="1679541"/>
            <a:ext cx="8280920" cy="492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eaLnBrk="1" hangingPunct="1">
              <a:lnSpc>
                <a:spcPct val="100000"/>
              </a:lnSpc>
              <a:spcBef>
                <a:spcPct val="20000"/>
              </a:spcBef>
            </a:pPr>
            <a:endParaRPr lang="pt-BR" sz="2000" dirty="0" smtClean="0"/>
          </a:p>
          <a:p>
            <a:pPr marL="742950" indent="-285750" algn="just" eaLnBrk="1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pt-BR" sz="1800" dirty="0" smtClean="0"/>
              <a:t>Decreto nº 435,  de 27 de janeiro de 1992 – CCA,  versão luso-brasileira, feita pelo Grupo Binacional Brasil/ Portugal;</a:t>
            </a:r>
          </a:p>
          <a:p>
            <a:pPr marL="742950" indent="-285750" algn="just" eaLnBrk="1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endParaRPr lang="pt-BR" sz="1800" dirty="0"/>
          </a:p>
          <a:p>
            <a:pPr marL="742950" indent="-285750" algn="just" eaLnBrk="1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pt-BR" sz="1800" dirty="0" smtClean="0"/>
              <a:t> Podem ser de:  inclusão; exclusão; residuais; de transferência; etc.</a:t>
            </a:r>
          </a:p>
          <a:p>
            <a:pPr marL="457200" algn="just" eaLnBrk="1" hangingPunct="1">
              <a:lnSpc>
                <a:spcPct val="100000"/>
              </a:lnSpc>
              <a:spcBef>
                <a:spcPct val="20000"/>
              </a:spcBef>
            </a:pPr>
            <a:endParaRPr lang="pt-BR" sz="1800" dirty="0"/>
          </a:p>
          <a:p>
            <a:pPr marL="742950" indent="-285750" algn="just" eaLnBrk="1" hangingPunct="1">
              <a:buBlip>
                <a:blip r:embed="rId2"/>
              </a:buBlip>
            </a:pPr>
            <a:r>
              <a:rPr lang="pt-BR" sz="1800" dirty="0" smtClean="0"/>
              <a:t>“</a:t>
            </a:r>
            <a:r>
              <a:rPr lang="pt-BR" sz="1800" i="1" dirty="0"/>
              <a:t>Os pinos ou pernos e os parafusos para metais têm forma cilíndrica e rosca apertada e pouco inclinada; podem ser de cabeça não fendida (facetada) - fixando-se com uma chave - ou de cabeça fendida ou chanfrada. Os pernos ou pinos caracterizam-se, em geral, por não terem a haste roscada em toda a sua extensão e por penetrarem num orifício não previamente roscado, o que não acontece com os parafusos para metais; além disso, fixam-se com uma porca, o que raramente ocorre com os parafusos para </a:t>
            </a:r>
            <a:r>
              <a:rPr lang="pt-BR" sz="1800" i="1" dirty="0" smtClean="0"/>
              <a:t>metais</a:t>
            </a:r>
            <a:r>
              <a:rPr lang="pt-BR" sz="1800" dirty="0" smtClean="0"/>
              <a:t>”.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 smtClean="0"/>
          </a:p>
          <a:p>
            <a:pPr marL="457200" eaLnBrk="1" hangingPunct="1">
              <a:lnSpc>
                <a:spcPct val="100000"/>
              </a:lnSpc>
              <a:spcBef>
                <a:spcPct val="20000"/>
              </a:spcBef>
            </a:pPr>
            <a:endParaRPr lang="pt-BR" sz="2000" dirty="0"/>
          </a:p>
        </p:txBody>
      </p:sp>
      <p:sp>
        <p:nvSpPr>
          <p:cNvPr id="7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79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16</a:t>
            </a:fld>
            <a:endParaRPr lang="it-IT">
              <a:latin typeface="Frutiger 55 Roman" pitchFamily="1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323528" y="908720"/>
            <a:ext cx="8234580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5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- REGRAS GERAIS DE CLASSIFICAÇÃO DE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MERCADORIAS</a:t>
            </a:r>
          </a:p>
          <a:p>
            <a:pPr lvl="1"/>
            <a:endParaRPr lang="pt-BR" sz="800" b="1" cap="all" dirty="0" smtClean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lvl="1"/>
            <a:endParaRPr lang="pt-BR" sz="800" dirty="0" smtClean="0">
              <a:solidFill>
                <a:schemeClr val="accent2"/>
              </a:solidFill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37954" y="2083950"/>
            <a:ext cx="3004137" cy="108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endParaRPr lang="pt-BR" b="1" dirty="0" smtClean="0"/>
          </a:p>
          <a:p>
            <a:pPr>
              <a:spcBef>
                <a:spcPct val="20000"/>
              </a:spcBef>
            </a:pPr>
            <a:endParaRPr lang="pt-BR" b="1" dirty="0"/>
          </a:p>
          <a:p>
            <a:pPr>
              <a:spcBef>
                <a:spcPct val="20000"/>
              </a:spcBef>
            </a:pPr>
            <a:r>
              <a:rPr lang="pt-BR" b="1" dirty="0" smtClean="0"/>
              <a:t>Título </a:t>
            </a:r>
            <a:r>
              <a:rPr lang="pt-BR" b="1" dirty="0"/>
              <a:t>da Seção, Capítulo </a:t>
            </a:r>
            <a:endParaRPr lang="pt-BR" b="1" dirty="0" smtClean="0"/>
          </a:p>
          <a:p>
            <a:pPr>
              <a:spcBef>
                <a:spcPct val="20000"/>
              </a:spcBef>
            </a:pPr>
            <a:r>
              <a:rPr lang="pt-BR" b="1" dirty="0" smtClean="0"/>
              <a:t>e </a:t>
            </a:r>
            <a:r>
              <a:rPr lang="pt-BR" b="1" dirty="0"/>
              <a:t>SubCapítulo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658633" y="2357788"/>
            <a:ext cx="1466555" cy="185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endParaRPr lang="pt-BR" b="1" dirty="0" smtClean="0"/>
          </a:p>
          <a:p>
            <a:pPr>
              <a:spcBef>
                <a:spcPct val="20000"/>
              </a:spcBef>
            </a:pPr>
            <a:endParaRPr lang="pt-BR" b="1" dirty="0"/>
          </a:p>
          <a:p>
            <a:pPr>
              <a:spcBef>
                <a:spcPct val="20000"/>
              </a:spcBef>
            </a:pPr>
            <a:endParaRPr lang="pt-BR" b="1" dirty="0" smtClean="0"/>
          </a:p>
          <a:p>
            <a:pPr>
              <a:spcBef>
                <a:spcPct val="20000"/>
              </a:spcBef>
            </a:pPr>
            <a:endParaRPr lang="pt-BR" b="1" dirty="0"/>
          </a:p>
          <a:p>
            <a:pPr>
              <a:spcBef>
                <a:spcPct val="20000"/>
              </a:spcBef>
            </a:pPr>
            <a:endParaRPr lang="pt-BR" b="1" dirty="0" smtClean="0"/>
          </a:p>
          <a:p>
            <a:pPr>
              <a:spcBef>
                <a:spcPct val="20000"/>
              </a:spcBef>
            </a:pPr>
            <a:endParaRPr lang="pt-BR" b="1" dirty="0" smtClean="0"/>
          </a:p>
          <a:p>
            <a:pPr>
              <a:spcBef>
                <a:spcPct val="20000"/>
              </a:spcBef>
            </a:pPr>
            <a:r>
              <a:rPr lang="pt-BR" b="1" dirty="0" smtClean="0"/>
              <a:t>Texto </a:t>
            </a:r>
            <a:r>
              <a:rPr lang="pt-BR" b="1" dirty="0"/>
              <a:t>das</a:t>
            </a: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3397037" y="3287273"/>
            <a:ext cx="2087562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pt-BR" dirty="0" smtClean="0"/>
          </a:p>
          <a:p>
            <a:endParaRPr lang="pt-BR" dirty="0"/>
          </a:p>
          <a:p>
            <a:r>
              <a:rPr lang="pt-BR" b="1" dirty="0" smtClean="0"/>
              <a:t>Posições</a:t>
            </a:r>
            <a:endParaRPr lang="pt-BR" b="1" dirty="0"/>
          </a:p>
          <a:p>
            <a:endParaRPr lang="pt-BR" b="1" dirty="0" smtClean="0"/>
          </a:p>
          <a:p>
            <a:endParaRPr lang="pt-BR" dirty="0"/>
          </a:p>
          <a:p>
            <a:r>
              <a:rPr lang="pt-BR" b="1" dirty="0" smtClean="0"/>
              <a:t>Notas   </a:t>
            </a:r>
            <a:endParaRPr lang="pt-BR" b="1" dirty="0"/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6342447" y="3780738"/>
            <a:ext cx="1829953" cy="108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pt-BR" dirty="0" smtClean="0"/>
          </a:p>
          <a:p>
            <a:r>
              <a:rPr lang="pt-BR" b="1" dirty="0" smtClean="0"/>
              <a:t>de </a:t>
            </a:r>
            <a:r>
              <a:rPr lang="pt-BR" b="1" dirty="0"/>
              <a:t>Seção</a:t>
            </a:r>
          </a:p>
          <a:p>
            <a:endParaRPr lang="pt-BR" dirty="0" smtClean="0"/>
          </a:p>
          <a:p>
            <a:r>
              <a:rPr lang="pt-BR" b="1" dirty="0" smtClean="0"/>
              <a:t>de </a:t>
            </a:r>
            <a:r>
              <a:rPr lang="pt-BR" b="1" dirty="0"/>
              <a:t>Capítulo</a:t>
            </a:r>
          </a:p>
        </p:txBody>
      </p:sp>
      <p:sp>
        <p:nvSpPr>
          <p:cNvPr id="28" name="Line 16"/>
          <p:cNvSpPr>
            <a:spLocks noChangeShapeType="1"/>
          </p:cNvSpPr>
          <p:nvPr/>
        </p:nvSpPr>
        <p:spPr bwMode="auto">
          <a:xfrm>
            <a:off x="3490412" y="2885471"/>
            <a:ext cx="1678785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>
            <a:off x="2566130" y="3789286"/>
            <a:ext cx="812502" cy="124299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AutoShape 14"/>
          <p:cNvSpPr>
            <a:spLocks/>
          </p:cNvSpPr>
          <p:nvPr/>
        </p:nvSpPr>
        <p:spPr bwMode="auto">
          <a:xfrm>
            <a:off x="6441019" y="4156147"/>
            <a:ext cx="217991" cy="795461"/>
          </a:xfrm>
          <a:prstGeom prst="leftBrace">
            <a:avLst>
              <a:gd name="adj1" fmla="val 134445"/>
              <a:gd name="adj2" fmla="val 51889"/>
            </a:avLst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31" name="Line 16"/>
          <p:cNvSpPr>
            <a:spLocks noChangeShapeType="1"/>
          </p:cNvSpPr>
          <p:nvPr/>
        </p:nvSpPr>
        <p:spPr bwMode="auto">
          <a:xfrm>
            <a:off x="4871232" y="4253646"/>
            <a:ext cx="1079500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AutoShape 14"/>
          <p:cNvSpPr>
            <a:spLocks/>
          </p:cNvSpPr>
          <p:nvPr/>
        </p:nvSpPr>
        <p:spPr bwMode="auto">
          <a:xfrm>
            <a:off x="3641632" y="3572139"/>
            <a:ext cx="45719" cy="1315572"/>
          </a:xfrm>
          <a:prstGeom prst="leftBrace">
            <a:avLst>
              <a:gd name="adj1" fmla="val 134445"/>
              <a:gd name="adj2" fmla="val 51889"/>
            </a:avLst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5415158" y="2525109"/>
            <a:ext cx="2051723" cy="72072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 flipV="1">
            <a:off x="896711" y="3780738"/>
            <a:ext cx="1424087" cy="506020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590512" y="2522360"/>
            <a:ext cx="2592388" cy="576064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5713551" y="2195174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5277039" y="1524160"/>
            <a:ext cx="1968552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</a:pPr>
            <a:endParaRPr lang="pt-BR" dirty="0" smtClean="0"/>
          </a:p>
          <a:p>
            <a:pPr>
              <a:spcBef>
                <a:spcPct val="20000"/>
              </a:spcBef>
            </a:pPr>
            <a:endParaRPr lang="pt-BR" dirty="0"/>
          </a:p>
          <a:p>
            <a:pPr>
              <a:spcBef>
                <a:spcPct val="20000"/>
              </a:spcBef>
            </a:pPr>
            <a:endParaRPr lang="pt-BR" dirty="0" smtClean="0"/>
          </a:p>
          <a:p>
            <a:pPr>
              <a:spcBef>
                <a:spcPct val="20000"/>
              </a:spcBef>
            </a:pPr>
            <a:endParaRPr lang="pt-BR" dirty="0"/>
          </a:p>
          <a:p>
            <a:pPr>
              <a:spcBef>
                <a:spcPct val="20000"/>
              </a:spcBef>
            </a:pPr>
            <a:endParaRPr lang="pt-BR" dirty="0" smtClean="0"/>
          </a:p>
          <a:p>
            <a:pPr>
              <a:spcBef>
                <a:spcPct val="20000"/>
              </a:spcBef>
            </a:pPr>
            <a:r>
              <a:rPr lang="pt-BR" b="1" dirty="0" smtClean="0"/>
              <a:t>Valor</a:t>
            </a:r>
            <a:r>
              <a:rPr lang="pt-BR" dirty="0" smtClean="0"/>
              <a:t> </a:t>
            </a:r>
            <a:r>
              <a:rPr lang="pt-BR" b="1" dirty="0"/>
              <a:t>Indicativo</a:t>
            </a:r>
          </a:p>
        </p:txBody>
      </p:sp>
      <p:sp>
        <p:nvSpPr>
          <p:cNvPr id="7" name="Retângulo 6"/>
          <p:cNvSpPr/>
          <p:nvPr/>
        </p:nvSpPr>
        <p:spPr>
          <a:xfrm>
            <a:off x="1286305" y="1617592"/>
            <a:ext cx="11974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pt-BR" b="1" dirty="0">
                <a:solidFill>
                  <a:schemeClr val="accent2"/>
                </a:solidFill>
              </a:rPr>
              <a:t>RGI </a:t>
            </a:r>
            <a:r>
              <a:rPr lang="pt-BR" b="1" dirty="0" smtClean="0">
                <a:solidFill>
                  <a:schemeClr val="accent2"/>
                </a:solidFill>
              </a:rPr>
              <a:t>1</a:t>
            </a:r>
            <a:endParaRPr lang="pt-BR" b="1" dirty="0">
              <a:solidFill>
                <a:schemeClr val="accent2"/>
              </a:solidFill>
            </a:endParaRPr>
          </a:p>
        </p:txBody>
      </p:sp>
      <p:sp>
        <p:nvSpPr>
          <p:cNvPr id="37" name="Título 2"/>
          <p:cNvSpPr txBox="1">
            <a:spLocks/>
          </p:cNvSpPr>
          <p:nvPr/>
        </p:nvSpPr>
        <p:spPr bwMode="auto">
          <a:xfrm>
            <a:off x="289605" y="112804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61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17</a:t>
            </a:fld>
            <a:endParaRPr lang="it-IT">
              <a:latin typeface="Frutiger 55 Roman" pitchFamily="1" charset="0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943200" y="1347853"/>
            <a:ext cx="4573016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990600" indent="-5334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pt-BR" sz="1600" b="1" dirty="0" smtClean="0"/>
              <a:t>Seção XVII</a:t>
            </a:r>
            <a:endParaRPr lang="pt-BR" sz="1600" dirty="0" smtClean="0"/>
          </a:p>
          <a:p>
            <a:r>
              <a:rPr lang="pt-BR" sz="1600" b="1" dirty="0" smtClean="0"/>
              <a:t>MATERIAL </a:t>
            </a:r>
            <a:r>
              <a:rPr lang="pt-BR" sz="1600" b="1" dirty="0"/>
              <a:t>DE TRANSPORTE</a:t>
            </a:r>
            <a:r>
              <a:rPr lang="pt-BR" sz="1600" dirty="0"/>
              <a:t/>
            </a:r>
            <a:br>
              <a:rPr lang="pt-BR" sz="1600" dirty="0"/>
            </a:br>
            <a:r>
              <a:rPr lang="pt-BR" sz="1600" b="1" dirty="0" smtClean="0"/>
              <a:t>      </a:t>
            </a:r>
            <a:endParaRPr lang="pt-BR" sz="1600" b="1" dirty="0"/>
          </a:p>
        </p:txBody>
      </p:sp>
      <p:sp>
        <p:nvSpPr>
          <p:cNvPr id="8" name="Seta para a direita 7"/>
          <p:cNvSpPr/>
          <p:nvPr/>
        </p:nvSpPr>
        <p:spPr bwMode="auto">
          <a:xfrm>
            <a:off x="2519790" y="2852192"/>
            <a:ext cx="6084658" cy="627112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87.08 </a:t>
            </a: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Partes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e acessórios dos veículos automóveis das </a:t>
            </a: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posições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 87.01 a 87.05.</a:t>
            </a:r>
            <a:b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8708.70.10  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kumimoji="0" lang="pt-B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  <a:p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Nota Seção XII</a:t>
            </a:r>
            <a:endParaRPr kumimoji="0" lang="pt-B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2.- Não se consideram "</a:t>
            </a:r>
            <a:r>
              <a:rPr lang="pt-BR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partes" ou "acessórios"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, de material de transporte, mesmo que reconhecíveis como tais</a:t>
            </a:r>
            <a:r>
              <a:rPr lang="pt-B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b) As partes de uso geral, na acepção da Nota 2 da Seção XV, de metais comuns (Seção XV) e os artigos semelhantes de plástico (Capítulo 39);</a:t>
            </a:r>
            <a:r>
              <a:rPr lang="pt-BR" sz="1600" b="1" dirty="0"/>
              <a:t/>
            </a:r>
            <a:br>
              <a:rPr lang="pt-BR" sz="1600" b="1" dirty="0"/>
            </a:br>
            <a:r>
              <a:rPr lang="pt-BR" sz="1600" b="1" dirty="0"/>
              <a:t/>
            </a:r>
            <a:br>
              <a:rPr lang="pt-BR" sz="1600" b="1" dirty="0"/>
            </a:b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10" name="Texto explicativo retangular com cantos arredondados 9"/>
          <p:cNvSpPr/>
          <p:nvPr/>
        </p:nvSpPr>
        <p:spPr bwMode="auto">
          <a:xfrm>
            <a:off x="6228184" y="4797152"/>
            <a:ext cx="2609534" cy="1440160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14" name="Título 2"/>
          <p:cNvSpPr txBox="1">
            <a:spLocks/>
          </p:cNvSpPr>
          <p:nvPr/>
        </p:nvSpPr>
        <p:spPr bwMode="auto">
          <a:xfrm>
            <a:off x="251520" y="116632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-79252" y="869585"/>
            <a:ext cx="7826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5 - REGRAS GERAIS DE CLASSIFICAÇÃO DE MERCADORIAS</a:t>
            </a:r>
          </a:p>
        </p:txBody>
      </p:sp>
      <p:sp>
        <p:nvSpPr>
          <p:cNvPr id="3" name="Retângulo 2"/>
          <p:cNvSpPr/>
          <p:nvPr/>
        </p:nvSpPr>
        <p:spPr>
          <a:xfrm>
            <a:off x="2519772" y="2053783"/>
            <a:ext cx="64447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CAPÍTULO 87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Veículos automóveis, tratores, ciclos e outros veículos terrestres, suas partes e acessórios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Resultado de imagem para parafuso roda do grand sien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8" r="23997"/>
          <a:stretch/>
        </p:blipFill>
        <p:spPr bwMode="auto">
          <a:xfrm>
            <a:off x="539552" y="1340212"/>
            <a:ext cx="1356692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23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18</a:t>
            </a:fld>
            <a:endParaRPr lang="it-IT">
              <a:latin typeface="Frutiger 55 Roman" pitchFamily="1" charset="0"/>
            </a:endParaRPr>
          </a:p>
        </p:txBody>
      </p:sp>
      <p:sp>
        <p:nvSpPr>
          <p:cNvPr id="10" name="Texto explicativo retangular com cantos arredondados 9"/>
          <p:cNvSpPr/>
          <p:nvPr/>
        </p:nvSpPr>
        <p:spPr bwMode="auto">
          <a:xfrm>
            <a:off x="6228184" y="4797152"/>
            <a:ext cx="2609534" cy="1440160"/>
          </a:xfrm>
          <a:prstGeom prst="wedgeRoundRectCallou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14" name="Título 2"/>
          <p:cNvSpPr txBox="1">
            <a:spLocks/>
          </p:cNvSpPr>
          <p:nvPr/>
        </p:nvSpPr>
        <p:spPr bwMode="auto">
          <a:xfrm>
            <a:off x="251520" y="116632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-79252" y="869585"/>
            <a:ext cx="7826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5 - REGRAS GERAIS DE CLASSIFICAÇÃO DE MERCADORIAS</a:t>
            </a:r>
          </a:p>
        </p:txBody>
      </p:sp>
      <p:pic>
        <p:nvPicPr>
          <p:cNvPr id="7170" name="Picture 2" descr="Resultado de imagem para parafuso roda do grand sie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8" r="23997"/>
          <a:stretch/>
        </p:blipFill>
        <p:spPr bwMode="auto">
          <a:xfrm>
            <a:off x="539552" y="1340212"/>
            <a:ext cx="1356692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2411760" y="1238917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dirty="0">
                <a:solidFill>
                  <a:srgbClr val="67BCE8"/>
                </a:solidFill>
              </a:rPr>
              <a:t>Seção XV</a:t>
            </a:r>
            <a:r>
              <a:rPr lang="pt-BR" dirty="0">
                <a:solidFill>
                  <a:srgbClr val="67BCE8"/>
                </a:solidFill>
              </a:rPr>
              <a:t/>
            </a:r>
            <a:br>
              <a:rPr lang="pt-BR" dirty="0">
                <a:solidFill>
                  <a:srgbClr val="67BCE8"/>
                </a:solidFill>
              </a:rPr>
            </a:br>
            <a:r>
              <a:rPr lang="pt-BR" b="1" dirty="0">
                <a:solidFill>
                  <a:srgbClr val="67BCE8"/>
                </a:solidFill>
              </a:rPr>
              <a:t>METAIS COMUNS E SUAS OBRAS</a:t>
            </a:r>
            <a:r>
              <a:rPr lang="pt-BR" dirty="0">
                <a:solidFill>
                  <a:srgbClr val="67BCE8"/>
                </a:solidFill>
              </a:rPr>
              <a:t/>
            </a:r>
            <a:br>
              <a:rPr lang="pt-BR" dirty="0">
                <a:solidFill>
                  <a:srgbClr val="67BCE8"/>
                </a:solidFill>
              </a:rPr>
            </a:br>
            <a:endParaRPr lang="en-US" dirty="0">
              <a:solidFill>
                <a:srgbClr val="67BCE8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311151" y="1924517"/>
            <a:ext cx="5958583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/>
              <a:t>NOTA:</a:t>
            </a:r>
          </a:p>
          <a:p>
            <a:r>
              <a:rPr lang="pt-BR" b="1" dirty="0" smtClean="0"/>
              <a:t>2</a:t>
            </a:r>
            <a:r>
              <a:rPr lang="pt-BR" b="1" dirty="0"/>
              <a:t>.- Na Nomenclatura, consideram-se "partes de uso geral</a:t>
            </a:r>
            <a:r>
              <a:rPr lang="pt-BR" b="1" dirty="0" smtClean="0"/>
              <a:t>":</a:t>
            </a:r>
          </a:p>
          <a:p>
            <a:r>
              <a:rPr lang="pt-BR" b="1" dirty="0"/>
              <a:t/>
            </a:r>
            <a:br>
              <a:rPr lang="pt-BR" b="1" dirty="0"/>
            </a:br>
            <a:r>
              <a:rPr lang="pt-BR" b="1" dirty="0"/>
              <a:t>a) Os artigos das posições 73.07, 73.12, 73.15, 73.17 ou </a:t>
            </a:r>
            <a:r>
              <a:rPr lang="pt-BR" b="1" dirty="0">
                <a:solidFill>
                  <a:srgbClr val="FF0000"/>
                </a:solidFill>
              </a:rPr>
              <a:t>73.18</a:t>
            </a:r>
            <a:r>
              <a:rPr lang="pt-BR" b="1" dirty="0"/>
              <a:t>, bem como os artigos semelhantes de outros metais comuns;</a:t>
            </a:r>
            <a:r>
              <a:rPr lang="pt-BR" dirty="0"/>
              <a:t/>
            </a:r>
            <a:br>
              <a:rPr lang="pt-BR" dirty="0"/>
            </a:br>
            <a:endParaRPr lang="en-US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56565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002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  <a:t>PARAFUSOS, PINOS OU PERNOS, ROSCADOS, PORCAS, TIRA-FUNDOS, GANCHOS ROSCADOS, REBITES, CHAVETAS, CAVILHAS, CONTRAPINOS OU TROÇOS, ARRUELAS (ANILHAS*) (INCLUINDO AS DE PRESSÃO) E ARTIGOS SEMELHANTES, DE FERRO FUNDIDO, FERRO OU AÇO.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  <a:t/>
            </a:r>
            <a:b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solidFill>
            <a:srgbClr val="56565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002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  <a:t>PARAFUSOS, PINOS OU PERNOS, ROSCADOS, PORCAS, TIRA-FUNDOS, GANCHOS ROSCADOS, REBITES, CHAVETAS, CAVILHAS, CONTRAPINOS OU TROÇOS, ARRUELAS (ANILHAS*) (INCLUINDO AS DE PRESSÃO) E ARTIGOS SEMELHANTES, DE FERRO FUNDIDO, FERRO OU AÇO.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  <a:t/>
            </a:r>
            <a:b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solidFill>
            <a:srgbClr val="56565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002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  <a:t>PARAFUSOS, PINOS OU PERNOS, ROSCADOS, PORCAS, TIRA-FUNDOS, GANCHOS ROSCADOS, REBITES, CHAVETAS, CAVILHAS, CONTRAPINOS OU TROÇOS, ARRUELAS (ANILHAS*) (INCLUINDO AS DE PRESSÃO) E ARTIGOS SEMELHANTES, DE FERRO FUNDIDO, FERRO OU AÇO.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  <a:t/>
            </a:r>
            <a:br>
              <a:rPr kumimoji="0" lang="en-US" altLang="en-US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949625" y="3349523"/>
            <a:ext cx="6510807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1" hangingPunct="1">
              <a:spcBef>
                <a:spcPct val="0"/>
              </a:spcBef>
            </a:pPr>
            <a:r>
              <a:rPr lang="pt-BR" altLang="en-US" b="1" dirty="0" smtClean="0">
                <a:latin typeface="Arial" pitchFamily="34" charset="0"/>
                <a:cs typeface="Arial" pitchFamily="34" charset="0"/>
              </a:rPr>
              <a:t>7318</a:t>
            </a:r>
            <a:r>
              <a:rPr lang="pt-BR" altLang="en-US" dirty="0" smtClean="0">
                <a:latin typeface="Arial" pitchFamily="34" charset="0"/>
                <a:cs typeface="Arial" pitchFamily="34" charset="0"/>
              </a:rPr>
              <a:t>  -  </a:t>
            </a:r>
            <a:r>
              <a:rPr lang="pt-BR" altLang="en-US" b="1" dirty="0" smtClean="0">
                <a:latin typeface="Arial" pitchFamily="34" charset="0"/>
                <a:cs typeface="Arial" pitchFamily="34" charset="0"/>
              </a:rPr>
              <a:t>PARAFUSOS</a:t>
            </a:r>
            <a:r>
              <a:rPr lang="pt-BR" altLang="en-US" dirty="0">
                <a:latin typeface="Arial" pitchFamily="34" charset="0"/>
                <a:cs typeface="Arial" pitchFamily="34" charset="0"/>
              </a:rPr>
              <a:t>, PINOS OU PERNOS, ROSCADOS, PORCAS, TIRA-FUNDOS, GANCHOS ROSCADOS, REBITES, CHAVETAS, CAVILHAS, CONTRAPINOS OU TROÇOS, ARRUELAS (ANILHAS*) (INCLUINDO AS DE PRESSÃO) E ARTIGOS SEMELHANTES, </a:t>
            </a:r>
            <a:r>
              <a:rPr lang="pt-BR" altLang="en-US" b="1" dirty="0">
                <a:latin typeface="Arial" pitchFamily="34" charset="0"/>
                <a:cs typeface="Arial" pitchFamily="34" charset="0"/>
              </a:rPr>
              <a:t>DE FERRO FUNDIDO, FERRO OU AÇO.	</a:t>
            </a:r>
            <a:endParaRPr kumimoji="0" lang="en-US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Tabe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091236"/>
              </p:ext>
            </p:extLst>
          </p:nvPr>
        </p:nvGraphicFramePr>
        <p:xfrm>
          <a:off x="1066799" y="4653136"/>
          <a:ext cx="7177784" cy="1586394"/>
        </p:xfrm>
        <a:graphic>
          <a:graphicData uri="http://schemas.openxmlformats.org/drawingml/2006/table">
            <a:tbl>
              <a:tblPr/>
              <a:tblGrid>
                <a:gridCol w="1127400"/>
                <a:gridCol w="6050384"/>
              </a:tblGrid>
              <a:tr h="793197"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7318.14.00</a:t>
                      </a:r>
                    </a:p>
                  </a:txBody>
                  <a:tcPr marL="43841" marR="43841" marT="43841" marB="43841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 </a:t>
                      </a:r>
                      <a:r>
                        <a:rPr lang="en-US" sz="1300" dirty="0" err="1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Parafusos</a:t>
                      </a:r>
                      <a:r>
                        <a:rPr lang="en-US" sz="13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perfurantes</a:t>
                      </a:r>
                      <a:endParaRPr lang="en-US" sz="1300" dirty="0">
                        <a:solidFill>
                          <a:srgbClr val="22222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841" marR="43841" marT="43841" marB="4384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793197">
                <a:tc>
                  <a:txBody>
                    <a:bodyPr/>
                    <a:lstStyle/>
                    <a:p>
                      <a:r>
                        <a:rPr lang="en-US" sz="130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7318.15.00</a:t>
                      </a:r>
                    </a:p>
                  </a:txBody>
                  <a:tcPr marL="43841" marR="43841" marT="43841" marB="43841" anchor="ctr">
                    <a:lnL>
                      <a:noFill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3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 Outros parafusos e pinos ou pernos, mesmo com as porcas e arruelas (anilhas*)</a:t>
                      </a:r>
                    </a:p>
                  </a:txBody>
                  <a:tcPr marL="43841" marR="43841" marT="43841" marB="4384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57200" y="3554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8199" name="DefaultOcx" r:id="rId2" imgW="257040" imgH="304920"/>
        </mc:Choice>
        <mc:Fallback>
          <p:control name="DefaultOcx" r:id="rId2" imgW="257040" imgH="304920">
            <p:pic>
              <p:nvPicPr>
                <p:cNvPr id="3" name="DefaultOcx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716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99003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19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79918" y="1093052"/>
            <a:ext cx="8124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5 - REGRAS GERAIS DE CLASSIFICAÇÃO DE MERCADORIAS</a:t>
            </a:r>
          </a:p>
        </p:txBody>
      </p:sp>
      <p:sp>
        <p:nvSpPr>
          <p:cNvPr id="7" name="CaixaDeTexto 9"/>
          <p:cNvSpPr txBox="1">
            <a:spLocks noChangeArrowheads="1"/>
          </p:cNvSpPr>
          <p:nvPr/>
        </p:nvSpPr>
        <p:spPr bwMode="auto">
          <a:xfrm>
            <a:off x="2899108" y="1938148"/>
            <a:ext cx="1765227" cy="211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r>
              <a:rPr lang="pt-BR" b="1" dirty="0" smtClean="0"/>
              <a:t>Artigo </a:t>
            </a:r>
            <a:r>
              <a:rPr lang="pt-BR" b="1" dirty="0"/>
              <a:t>Incompleto </a:t>
            </a:r>
          </a:p>
          <a:p>
            <a:pPr algn="ctr"/>
            <a:r>
              <a:rPr lang="pt-BR" b="1" i="1" dirty="0"/>
              <a:t>ou Inacabado</a:t>
            </a:r>
          </a:p>
        </p:txBody>
      </p:sp>
      <p:sp>
        <p:nvSpPr>
          <p:cNvPr id="9" name="CaixaDeTexto 16"/>
          <p:cNvSpPr txBox="1">
            <a:spLocks noChangeArrowheads="1"/>
          </p:cNvSpPr>
          <p:nvPr/>
        </p:nvSpPr>
        <p:spPr bwMode="auto">
          <a:xfrm>
            <a:off x="3032184" y="3642464"/>
            <a:ext cx="1651000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r>
              <a:rPr lang="pt-BR" b="1" dirty="0" smtClean="0"/>
              <a:t>Artigo </a:t>
            </a:r>
            <a:r>
              <a:rPr lang="pt-BR" b="1" dirty="0"/>
              <a:t>desmontado ou por montar</a:t>
            </a:r>
          </a:p>
        </p:txBody>
      </p:sp>
      <p:sp>
        <p:nvSpPr>
          <p:cNvPr id="10" name="CaixaDeTexto 13"/>
          <p:cNvSpPr txBox="1">
            <a:spLocks noChangeArrowheads="1"/>
          </p:cNvSpPr>
          <p:nvPr/>
        </p:nvSpPr>
        <p:spPr bwMode="auto">
          <a:xfrm>
            <a:off x="6804248" y="2005698"/>
            <a:ext cx="1624495" cy="207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r>
              <a:rPr lang="pt-BR" dirty="0" smtClean="0"/>
              <a:t>Artigo </a:t>
            </a:r>
            <a:r>
              <a:rPr lang="pt-BR" dirty="0"/>
              <a:t>completo ou Acabado</a:t>
            </a:r>
          </a:p>
        </p:txBody>
      </p:sp>
      <p:sp>
        <p:nvSpPr>
          <p:cNvPr id="11" name="CaixaDeTexto 18"/>
          <p:cNvSpPr txBox="1">
            <a:spLocks noChangeArrowheads="1"/>
          </p:cNvSpPr>
          <p:nvPr/>
        </p:nvSpPr>
        <p:spPr bwMode="auto">
          <a:xfrm>
            <a:off x="7164288" y="3739301"/>
            <a:ext cx="963612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r>
              <a:rPr lang="pt-BR" dirty="0" smtClean="0"/>
              <a:t>Artigo </a:t>
            </a:r>
            <a:r>
              <a:rPr lang="pt-BR" dirty="0"/>
              <a:t>montado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843213" y="3356992"/>
            <a:ext cx="1873250" cy="72072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968128" y="4603849"/>
            <a:ext cx="1873250" cy="84137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6659190" y="3428355"/>
            <a:ext cx="1873250" cy="72072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6660232" y="4653136"/>
            <a:ext cx="1873250" cy="72072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>
            <a:off x="2087141" y="4849679"/>
            <a:ext cx="828675" cy="23550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 flipV="1">
            <a:off x="2006521" y="3796357"/>
            <a:ext cx="836692" cy="332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5376068" y="3789040"/>
            <a:ext cx="924124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6"/>
          <p:cNvSpPr>
            <a:spLocks noChangeShapeType="1"/>
          </p:cNvSpPr>
          <p:nvPr/>
        </p:nvSpPr>
        <p:spPr bwMode="auto">
          <a:xfrm>
            <a:off x="5448076" y="5013176"/>
            <a:ext cx="924124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251520" y="1578975"/>
            <a:ext cx="85562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1" algn="just">
              <a:lnSpc>
                <a:spcPct val="100000"/>
              </a:lnSpc>
              <a:tabLst>
                <a:tab pos="1963738" algn="l"/>
              </a:tabLst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lvl="1" algn="just">
              <a:tabLst>
                <a:tab pos="1963738" algn="l"/>
              </a:tabLst>
            </a:pPr>
            <a:endParaRPr lang="pt-BR" sz="2000" b="1" dirty="0">
              <a:solidFill>
                <a:srgbClr val="162554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lvl="1" algn="just">
              <a:lnSpc>
                <a:spcPct val="100000"/>
              </a:lnSpc>
              <a:tabLst>
                <a:tab pos="1963738" algn="l"/>
              </a:tabLst>
            </a:pPr>
            <a:endParaRPr lang="pt-BR" sz="20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pic>
        <p:nvPicPr>
          <p:cNvPr id="19" name="Picture 4">
            <a:hlinkClick r:id="rId2" action="ppaction://hlinkpres?slideindex=41&amp;slidetitle=Tax Compliance TREINAMENTO - CLASSIFICAÇÃO FISCAL DE MERC...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7"/>
          <a:stretch/>
        </p:blipFill>
        <p:spPr bwMode="auto">
          <a:xfrm>
            <a:off x="4844981" y="2056028"/>
            <a:ext cx="3699916" cy="3533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2" descr="Descrição: http://t2.gstatic.com/images?q=tbn:ANd9GcROKAUccEq-FPd08s15C4REZ7i0INJD6RIIfYH5Xjpta2Z1aPTV7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645" y="2310595"/>
            <a:ext cx="3587710" cy="349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agem 3" descr="image002">
            <a:hlinkClick r:id="rId2" action="ppaction://hlinkpres?slideindex=41&amp;slidetitle=Tax Compliance TREINAMENTO - CLASSIFICAÇÃO FISCAL DE MERC...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377" y="2728167"/>
            <a:ext cx="3688978" cy="3653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51520" y="3016580"/>
            <a:ext cx="1590328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pt-BR" b="1" dirty="0" smtClean="0">
                <a:solidFill>
                  <a:schemeClr val="accent2"/>
                </a:solidFill>
              </a:rPr>
              <a:t>2A</a:t>
            </a:r>
            <a:endParaRPr lang="pt-BR" b="1" dirty="0">
              <a:solidFill>
                <a:schemeClr val="accent2"/>
              </a:solidFill>
            </a:endParaRPr>
          </a:p>
          <a:p>
            <a:pPr lvl="1"/>
            <a:r>
              <a:rPr lang="pt-BR" b="1" dirty="0">
                <a:solidFill>
                  <a:schemeClr val="accent2"/>
                </a:solidFill>
              </a:rPr>
              <a:t>Referência a 1 matéria</a:t>
            </a:r>
          </a:p>
          <a:p>
            <a:pPr lvl="1"/>
            <a:r>
              <a:rPr lang="pt-BR" b="1" dirty="0">
                <a:solidFill>
                  <a:schemeClr val="accent2"/>
                </a:solidFill>
              </a:rPr>
              <a:t>em determinada posiç</a:t>
            </a:r>
            <a:r>
              <a:rPr lang="pt-BR" dirty="0">
                <a:solidFill>
                  <a:schemeClr val="accent2"/>
                </a:solidFill>
              </a:rPr>
              <a:t>ão</a:t>
            </a:r>
          </a:p>
        </p:txBody>
      </p:sp>
    </p:spTree>
    <p:extLst>
      <p:ext uri="{BB962C8B-B14F-4D97-AF65-F5344CB8AC3E}">
        <p14:creationId xmlns:p14="http://schemas.microsoft.com/office/powerpoint/2010/main" val="166997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2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9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	</a:t>
            </a:r>
          </a:p>
          <a:p>
            <a:pPr>
              <a:buNone/>
            </a:pPr>
            <a:endParaRPr lang="pt-BR" sz="1800" dirty="0" smtClean="0"/>
          </a:p>
          <a:p>
            <a:pPr algn="just">
              <a:lnSpc>
                <a:spcPct val="150000"/>
              </a:lnSpc>
              <a:buNone/>
            </a:pPr>
            <a:endParaRPr lang="pt-BR" sz="6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ítulo 2"/>
          <p:cNvSpPr>
            <a:spLocks noGrp="1"/>
          </p:cNvSpPr>
          <p:nvPr>
            <p:ph type="title" idx="4294967295"/>
          </p:nvPr>
        </p:nvSpPr>
        <p:spPr bwMode="auto">
          <a:xfrm>
            <a:off x="323528" y="260648"/>
            <a:ext cx="6859588" cy="838200"/>
          </a:xfrm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pt-BR" sz="1800" b="1" i="1" dirty="0" smtClean="0">
                <a:latin typeface="Arial" charset="0"/>
                <a:cs typeface="Arial" charset="0"/>
              </a:rPr>
              <a:t/>
            </a:r>
            <a:br>
              <a:rPr lang="pt-BR" sz="1800" b="1" i="1" dirty="0" smtClean="0">
                <a:latin typeface="Arial" charset="0"/>
                <a:cs typeface="Arial" charset="0"/>
              </a:rPr>
            </a:br>
            <a:r>
              <a:rPr lang="pt-BR" sz="1800" b="1" i="1" dirty="0" smtClean="0">
                <a:latin typeface="Arial" charset="0"/>
                <a:cs typeface="Arial" charset="0"/>
              </a:rPr>
              <a:t>    </a:t>
            </a: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" t="8724" r="3813" b="9384"/>
          <a:stretch/>
        </p:blipFill>
        <p:spPr>
          <a:xfrm>
            <a:off x="7423595" y="0"/>
            <a:ext cx="1720405" cy="841483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403647" y="1628800"/>
            <a:ext cx="6019947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1 – CONCEITO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2 – IMPORTÂNCIA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3 – HISTÓRICO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4 – CRIAÇÃO DO SH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5 – RGI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6 – EMENDAS AO SH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7 - CRUZAMENTO DAS INFORMAÇÕES VINCULADAS A NCM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8 – RISCOS</a:t>
            </a:r>
          </a:p>
          <a:p>
            <a:pPr>
              <a:lnSpc>
                <a:spcPct val="200000"/>
              </a:lnSpc>
            </a:pPr>
            <a:r>
              <a:rPr lang="pt-BR" b="1" dirty="0" smtClean="0">
                <a:solidFill>
                  <a:schemeClr val="accent1">
                    <a:lumMod val="75000"/>
                  </a:schemeClr>
                </a:solidFill>
              </a:rPr>
              <a:t>9 – PENALIDADES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20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251520" y="1412776"/>
            <a:ext cx="8568952" cy="281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endParaRPr lang="pt-BR" b="1" dirty="0">
              <a:solidFill>
                <a:schemeClr val="accent2"/>
              </a:solidFill>
            </a:endParaRPr>
          </a:p>
          <a:p>
            <a:pPr marL="457200" lvl="2"/>
            <a:endParaRPr lang="pt-BR" sz="2000" b="1" dirty="0">
              <a:solidFill>
                <a:srgbClr val="162554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lvl="1"/>
            <a:endParaRPr lang="pt-BR" b="1" dirty="0" smtClean="0">
              <a:solidFill>
                <a:schemeClr val="accent2"/>
              </a:solidFill>
            </a:endParaRPr>
          </a:p>
          <a:p>
            <a:pPr lvl="1"/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Regra </a:t>
            </a:r>
            <a:r>
              <a:rPr lang="pt-BR" sz="1800" dirty="0">
                <a:latin typeface="Arial" pitchFamily="34" charset="0"/>
                <a:ea typeface="ヒラギノ角ゴ Pro W3" charset="-128"/>
                <a:cs typeface="Arial" pitchFamily="34" charset="0"/>
              </a:rPr>
              <a:t>Geral de Interpretação – RGI 2</a:t>
            </a:r>
          </a:p>
          <a:p>
            <a:pPr lvl="1"/>
            <a:endParaRPr lang="pt-BR" b="1" dirty="0" smtClean="0">
              <a:solidFill>
                <a:schemeClr val="accent2"/>
              </a:solidFill>
            </a:endParaRPr>
          </a:p>
          <a:p>
            <a:pPr marL="0" indent="0">
              <a:buFontTx/>
              <a:buNone/>
            </a:pPr>
            <a:endParaRPr lang="pt-BR" b="1" dirty="0">
              <a:solidFill>
                <a:schemeClr val="accent2"/>
              </a:solidFill>
            </a:endParaRPr>
          </a:p>
          <a:p>
            <a:pPr marL="0" indent="0">
              <a:buFontTx/>
              <a:buNone/>
            </a:pPr>
            <a:endParaRPr lang="pt-BR" b="1" dirty="0">
              <a:solidFill>
                <a:schemeClr val="accent2"/>
              </a:solidFill>
            </a:endParaRPr>
          </a:p>
          <a:p>
            <a:pPr lvl="1"/>
            <a:r>
              <a:rPr lang="pt-BR" b="1" dirty="0" smtClean="0">
                <a:solidFill>
                  <a:schemeClr val="accent2"/>
                </a:solidFill>
              </a:rPr>
              <a:t>2B</a:t>
            </a:r>
            <a:endParaRPr lang="pt-BR" b="1" dirty="0">
              <a:solidFill>
                <a:schemeClr val="accent2"/>
              </a:solidFill>
            </a:endParaRPr>
          </a:p>
          <a:p>
            <a:pPr lvl="1"/>
            <a:r>
              <a:rPr lang="pt-BR" b="1" dirty="0" smtClean="0">
                <a:solidFill>
                  <a:schemeClr val="accent2"/>
                </a:solidFill>
              </a:rPr>
              <a:t>Referência </a:t>
            </a:r>
            <a:r>
              <a:rPr lang="pt-BR" b="1" dirty="0">
                <a:solidFill>
                  <a:schemeClr val="accent2"/>
                </a:solidFill>
              </a:rPr>
              <a:t>a 1 matéria</a:t>
            </a:r>
          </a:p>
          <a:p>
            <a:pPr lvl="1"/>
            <a:r>
              <a:rPr lang="pt-BR" b="1" dirty="0" smtClean="0">
                <a:solidFill>
                  <a:schemeClr val="accent2"/>
                </a:solidFill>
              </a:rPr>
              <a:t>em </a:t>
            </a:r>
            <a:r>
              <a:rPr lang="pt-BR" b="1" dirty="0">
                <a:solidFill>
                  <a:schemeClr val="accent2"/>
                </a:solidFill>
              </a:rPr>
              <a:t>determinada posição</a:t>
            </a:r>
          </a:p>
        </p:txBody>
      </p:sp>
      <p:sp>
        <p:nvSpPr>
          <p:cNvPr id="12" name="CaixaDeTexto 20"/>
          <p:cNvSpPr txBox="1">
            <a:spLocks noChangeArrowheads="1"/>
          </p:cNvSpPr>
          <p:nvPr/>
        </p:nvSpPr>
        <p:spPr bwMode="auto">
          <a:xfrm>
            <a:off x="3387895" y="2178565"/>
            <a:ext cx="1717248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r>
              <a:rPr lang="pt-BR" b="1" dirty="0" smtClean="0"/>
              <a:t>Diz respeito a essa matéria quer em estado puro, quer misturados </a:t>
            </a:r>
            <a:r>
              <a:rPr lang="pt-BR" b="1" dirty="0"/>
              <a:t>ou </a:t>
            </a:r>
            <a:r>
              <a:rPr lang="pt-BR" b="1" dirty="0" smtClean="0"/>
              <a:t>associados a outra matéria.</a:t>
            </a:r>
            <a:endParaRPr lang="pt-BR" b="1" dirty="0"/>
          </a:p>
        </p:txBody>
      </p:sp>
      <p:sp>
        <p:nvSpPr>
          <p:cNvPr id="13" name="CaixaDeTexto 394243"/>
          <p:cNvSpPr txBox="1">
            <a:spLocks noChangeArrowheads="1"/>
          </p:cNvSpPr>
          <p:nvPr/>
        </p:nvSpPr>
        <p:spPr bwMode="auto">
          <a:xfrm rot="2072143">
            <a:off x="5604099" y="5154384"/>
            <a:ext cx="9124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pt-BR" b="1" dirty="0"/>
              <a:t>Regra 3*</a:t>
            </a:r>
          </a:p>
        </p:txBody>
      </p:sp>
      <p:sp>
        <p:nvSpPr>
          <p:cNvPr id="14" name="CaixaDeTexto 394244"/>
          <p:cNvSpPr txBox="1">
            <a:spLocks noChangeArrowheads="1"/>
          </p:cNvSpPr>
          <p:nvPr/>
        </p:nvSpPr>
        <p:spPr bwMode="auto">
          <a:xfrm>
            <a:off x="6856095" y="4529597"/>
            <a:ext cx="1537606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r>
              <a:rPr lang="pt-BR" b="1" dirty="0" smtClean="0"/>
              <a:t>(*)Duas </a:t>
            </a:r>
            <a:r>
              <a:rPr lang="pt-BR" b="1" dirty="0"/>
              <a:t>ou mais posições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 flipV="1">
            <a:off x="3000438" y="3898706"/>
            <a:ext cx="2521793" cy="1474580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688273" y="5479642"/>
            <a:ext cx="1873250" cy="72072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cxnSp>
        <p:nvCxnSpPr>
          <p:cNvPr id="25" name="Conector em curva 25"/>
          <p:cNvCxnSpPr>
            <a:cxnSpLocks noChangeShapeType="1"/>
          </p:cNvCxnSpPr>
          <p:nvPr/>
        </p:nvCxnSpPr>
        <p:spPr bwMode="auto">
          <a:xfrm>
            <a:off x="5895943" y="4866388"/>
            <a:ext cx="790575" cy="497393"/>
          </a:xfrm>
          <a:prstGeom prst="curvedConnector3">
            <a:avLst>
              <a:gd name="adj1" fmla="val 50000"/>
            </a:avLst>
          </a:prstGeom>
          <a:noFill/>
          <a:ln w="9525" algn="ctr">
            <a:solidFill>
              <a:srgbClr val="CC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Conector em curva 394239"/>
          <p:cNvCxnSpPr>
            <a:cxnSpLocks noChangeShapeType="1"/>
          </p:cNvCxnSpPr>
          <p:nvPr/>
        </p:nvCxnSpPr>
        <p:spPr bwMode="auto">
          <a:xfrm>
            <a:off x="5591628" y="5410952"/>
            <a:ext cx="807312" cy="455772"/>
          </a:xfrm>
          <a:prstGeom prst="curvedConnector3">
            <a:avLst>
              <a:gd name="adj1" fmla="val 61470"/>
            </a:avLst>
          </a:prstGeom>
          <a:noFill/>
          <a:ln w="9525" algn="ctr">
            <a:solidFill>
              <a:srgbClr val="CC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251520" y="1404486"/>
            <a:ext cx="85689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20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    6 </a:t>
            </a:r>
            <a:r>
              <a:rPr lang="pt-BR" sz="20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- REGRAS GERAIS DE CLASSIFICAÇÃO DE MERCADORIAS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528" y="1804596"/>
            <a:ext cx="2908882" cy="217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37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21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1521" y="1419875"/>
            <a:ext cx="8583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   5 - </a:t>
            </a: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REGRAS GERAIS DE CLASSIFICAÇÃO DE MERCADORIAS</a:t>
            </a:r>
          </a:p>
        </p:txBody>
      </p:sp>
      <p:sp>
        <p:nvSpPr>
          <p:cNvPr id="9" name="CaixaDeTexto 394243"/>
          <p:cNvSpPr txBox="1">
            <a:spLocks noChangeArrowheads="1"/>
          </p:cNvSpPr>
          <p:nvPr/>
        </p:nvSpPr>
        <p:spPr bwMode="auto">
          <a:xfrm>
            <a:off x="611560" y="3910673"/>
            <a:ext cx="13990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pt-BR" sz="1800" dirty="0"/>
              <a:t>Regra 3</a:t>
            </a:r>
            <a:r>
              <a:rPr lang="pt-BR" dirty="0"/>
              <a:t>*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 flipV="1">
            <a:off x="2533422" y="2309757"/>
            <a:ext cx="4019835" cy="1046747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2" name="CaixaDeTexto 20"/>
          <p:cNvSpPr txBox="1">
            <a:spLocks noChangeArrowheads="1"/>
          </p:cNvSpPr>
          <p:nvPr/>
        </p:nvSpPr>
        <p:spPr bwMode="auto">
          <a:xfrm>
            <a:off x="2547981" y="1268759"/>
            <a:ext cx="3528392" cy="2209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r>
              <a:rPr lang="pt-BR" sz="1800" dirty="0" smtClean="0"/>
              <a:t>A) Posição mais específica prevalece sobre a mais genérica</a:t>
            </a:r>
            <a:endParaRPr lang="pt-BR" sz="1800" dirty="0"/>
          </a:p>
          <a:p>
            <a:pPr algn="ctr"/>
            <a:endParaRPr lang="pt-BR" dirty="0" smtClean="0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 flipV="1">
            <a:off x="2547981" y="5141883"/>
            <a:ext cx="4019835" cy="1080120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 flipV="1">
            <a:off x="2533422" y="3686190"/>
            <a:ext cx="4019835" cy="967593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6" name="CaixaDeTexto 20"/>
          <p:cNvSpPr txBox="1">
            <a:spLocks noChangeArrowheads="1"/>
          </p:cNvSpPr>
          <p:nvPr/>
        </p:nvSpPr>
        <p:spPr bwMode="auto">
          <a:xfrm>
            <a:off x="2547981" y="2483010"/>
            <a:ext cx="3528392" cy="228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sz="1800" dirty="0"/>
          </a:p>
          <a:p>
            <a:pPr algn="ctr"/>
            <a:r>
              <a:rPr lang="pt-BR" sz="1800" dirty="0" smtClean="0"/>
              <a:t>B) Matéria ou artigo que confira a característica essencial</a:t>
            </a:r>
            <a:endParaRPr lang="pt-BR" sz="1800" dirty="0"/>
          </a:p>
          <a:p>
            <a:pPr algn="ctr"/>
            <a:endParaRPr lang="pt-BR" dirty="0" smtClean="0"/>
          </a:p>
        </p:txBody>
      </p:sp>
      <p:sp>
        <p:nvSpPr>
          <p:cNvPr id="17" name="CaixaDeTexto 20"/>
          <p:cNvSpPr txBox="1">
            <a:spLocks noChangeArrowheads="1"/>
          </p:cNvSpPr>
          <p:nvPr/>
        </p:nvSpPr>
        <p:spPr bwMode="auto">
          <a:xfrm>
            <a:off x="2267744" y="4653783"/>
            <a:ext cx="3528392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endParaRPr lang="pt-BR" dirty="0" smtClean="0"/>
          </a:p>
          <a:p>
            <a:pPr algn="ctr"/>
            <a:endParaRPr lang="pt-BR" dirty="0"/>
          </a:p>
          <a:p>
            <a:pPr algn="ctr"/>
            <a:endParaRPr lang="pt-BR" dirty="0" smtClean="0"/>
          </a:p>
          <a:p>
            <a:pPr algn="ctr"/>
            <a:r>
              <a:rPr lang="pt-BR" sz="1800" dirty="0" smtClean="0"/>
              <a:t>C) Ultimo lugar na ordem numérica</a:t>
            </a:r>
            <a:endParaRPr lang="pt-BR" sz="1800" dirty="0"/>
          </a:p>
          <a:p>
            <a:pPr algn="ctr"/>
            <a:endParaRPr lang="pt-BR" dirty="0" smtClean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611" y="3356504"/>
            <a:ext cx="172819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955" y="5004307"/>
            <a:ext cx="1623140" cy="138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256" y="2317800"/>
            <a:ext cx="181890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51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22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1521" y="1204431"/>
            <a:ext cx="855780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20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   5 - </a:t>
            </a:r>
            <a:r>
              <a:rPr lang="pt-BR" sz="20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REGRAS GERAIS DE CLASSIFICAÇÃO DE MERCADORIAS</a:t>
            </a:r>
          </a:p>
        </p:txBody>
      </p:sp>
      <p:sp>
        <p:nvSpPr>
          <p:cNvPr id="6" name="AutoShape 2" descr="data:image/jpeg;base64,/9j/4AAQSkZJRgABAQAAAQABAAD/2wCEAAkGBhQQEBQQEBIQEBQRERUQEBUPFBUSFRgUFBUVFBYUEhUXHCYeFxkjGRUUHy8gIycpLCwsFR4xNTAqNSYsLCkBCQoKDgwOGg8PGjUkHCIxLS0vMCwwNS8qKiwpLSwsLC0sLyksKSksLSwsLC4pKSwpKSwsKiwpKSwpKSkpKSksLP/AABEIAKAAuwMBIgACEQEDEQH/xAAcAAEAAQUBAQAAAAAAAAAAAAAAAQIDBAUHBgj/xAA2EAABAwIDBgUCBAYDAAAAAAABAAIRAyEEEjEFBhNBUZEHIlJhcTKBFEKhwSMzYnLR4RUWsf/EABoBAAIDAQEAAAAAAAAAAAAAAAABAgMFBAb/xAArEQACAgEEAQQBAwUBAAAAAAAAAQIRAwQSITFRBRMiQaEyYYEVM0Jx0RT/2gAMAwEAAhEDEQA/AOJcd3qPdOO71HuraKW+XkVIucd3qPdOO71HuraJ75eQpF3iu9R7oazvUe6ozKJT3vyOo+Cvju9R7px3eo91RChR3y8ipeC5x3eo9047vUe6tojfLyFIucd3qPdOO71HuraI3y8hSLnHd6j3Tju9R7q2iN8vIUi5x3eo9047vUe6tojfLyFIucd3qPdOO71HuqITKjfLyPaivju9R7px3eo91RChG+XkW1Fzju9R7px3eo91bRG+XkKRcFZ3qPdTxneo91bCrj2Vim/IbUW0RFSMIiIAIikhAxKhEQIIiIAIiIAIiAIAqYwmwufZer2R4Z4zE021AxtNrjA4pyuj15YnKt14PbDz1auJeyW0mZWFwBGd3zzAXWAczz5i4gaASdOvRYHqHqssE/axLlfbNLT6RTjumcxp+DEBnFxTWmCauRmYAn6QwyJ91G2/Bo08O6thazq7m3LC0Nkf0wdV0h2K4YBdDpOUh4HPSVnQGWa6cwmItrosher6pS3SfHijslpMaVUfMmOwD6FR1KswseyzmusRzWNC6R4zbBbSxDMSCQ7EA52m4BYAJB/b2XNwvXabMs+KORfZkZIbJbSCoVRVK6ClhTnKhECCIiACIiAJhQiIAIiIAIiIAIpAUwgaREL0O4+7f47FNpn+Wzz1T/SDp99FoQF2Pwv2a2hg+MGkVKxcCSPyt+mPZZ/qGpenwOS7fCOzS4fcnX0euoBjPK1rKVKlYMYI00kBY2J2sSbZTnBy5Yv0VLWy0B5gvk5ZgkHoOaHD03AU2Fo5kxf3+IXinTdz5Z6WEIp8og47IMr2CDTk3Bl0i0c41W+wAL4fAzCBewI5fotaMOwQ53L1RcAc/ZZlbaQLRAEfkgeyqnJNcI58q3Kor+TF372FTxGDqiqzM5rS+mRYh8WylfOGJoFjoOq+rcO8PpgOi4vIkQeS5N4u7nP4lOvQpPcHNyEsbIzA2ENvML0PpGq2v230/wAGZlxqca/yX5OSkKCr1fDuYS17S0jUOBBHyCrMr1CMuXBCmESUyBCIiACIiACIiACKQpAQNKyMqnKpRKye0hVNEoArtJt0rJxjbo9luLuR+JeKtUHhtl390aD4XVbNblYIDAWj45AdAsTdxzfwdMst5WC3xdZvDzufwy3PIzA9Of3Xhdbqp6jK93S6PTY8cMSpI1JqunyxmZAk6DWSPgD9VWzHOJa/Ld0gENEjKJzHss38FDXDK3MAT93a/eVgYOlUIlzjB+qREX+kDpyValGSOxOMkzJyuqZpOU2eSOcCRI0v7K9sXB1XZw4x5QfYExz5mOyv0AHNeA3NNMSZtAkLCfWcMlNpLQ0QS3yiSdVXutNFVyknGPBuTtA0hlaxxgzDjJtaw6LZ0McKjPKHCRfpK1FClDmnWDJM6zqPhbAPFMZW6OtAg5LSudTroz8sI8KuTy2+e5lLaNMva3JXY0hjhYmLhrxzB0+64DUpZXFpsQSCPcWK+o/xlKlRdWfUaGsklw9rke82XzHtGvnrVHjR9Rzh93Er1foeXJLHKMulVGZq4q06MVQpSV6JGeyEREhBERABFfqYQgA6yJtdWQErJOLXZUERVNagmiFUKZiYt1Xrtg+HVXFUW1hUpszkim10y6PgWXQN2vD6tTotpYinQe27gD5iCTo63OOSz82vx409vLXaO/HpL/uPacTZRK2GztlPqPDWNc5xMANElfQlHwlwRaC+mXQQYByx7WuRK9RsrdyhhmhtGm1gGkC/fVReqlNfGIRlgxO+/wAHPt28FUZhWNdTfTygfWIKyKWFhxLZkzY/5Xt9q4ZrgWjVaGkyDEAwvF6zdjyy/c1sWs92LdGvrYch4qAkEAB1pBHwrtVjHVLucczbHUS28HoVfxDgDe0clgVRfM0wOY6+5XPjm32Wr5UZVJhoENADmOEAjnOoKtVNkRUkcz5RoB8q9g32yxHP2+y37KQcAHAAOAg+6sjcnSObJmlhZpsPhC2zrgGRlV11Ul7Yj6tB06qMdjmUagpE3GkXnkPurmBqNz5xlMTmvcdlXtafJFttb2jW7RwXGpYjDtsajKjWBvUgxHyf/V834zDupVHU3gtc0lrgbEEagr6hdimNa6u+rSYGmS55ygT7/C+d9/NrsxePrVqQGRzgGkWzZQBn+8L1HoLn81XxfNmfrWml5PPIiL05lhXsJQ4j2smMxiVZV7Buio09HApPrgnCtyvov7UwHAqmk4yWxce4lYZW43nrCpW4jZu0Az1bZaZKDbimyeeKjkko9GY7FANAZMkEPJ5yRYLFaqVU0J9ENzk+TabC2OcRUy+drdHPYwvyk2bmA5SujYTwoa6q2lVe3CvcIpNu8VA36qkn6ZnRYPhZsGrVzVMM9lOqx7MzqhlvDIMjhj6j8rtezN2Xi9esasHyw1rQP7LS3usvNkyzybcfRpx2aeFv9RVu1uizCUmMc7iupiGuIA7Bbs0QBHRXmMAEBWcTWAB+JTyYceLHdJHDLLPLK5Oy208v1/ZXWNOVYeGxIddswrztosY2XPAjUriwZMclulKgcZXSRNPCCSTzWHX2U0Aka9RZYu1NvzDKLmy67jrladDCo/HOzAZ83l5/qVnarLpa2JXX3/s6YYsq56NXi6AMzJkwsL8OA6ellsK9YueT9gsg4UuAtPVed5tqJrRyuCVmHRoW8vLr+yz6dZ4H1WFj7KyKJYSXDSwVWH8xaORaZ6W0Thal+5Tkalz9Gl2kzz5h9RHzPQ+yvUKWVnku4C8eorK2xSyZSP0CtbNcdS6ZIItCtdrhnVvvEmujxG+dDj7OrszQaDxVOa0kG4PdcXK+gt5NqUqLK7a3CANN9rEkkGJb1mF8/OXsvRZN4pJri7X8mV6mk5qS+0UokItwyQrlAS4Xj3VtJQNOmb/b7P4NIiDlLmEjrYrQK80OfDGy6dBrdH4RzTDgWyYvZQitqotyXke5Ishep8P93BjcYylUnJ9Tg3UgflnlPVaXGbIfSPmgj1NuPiVtt0d5zgKwqNk8nAGJbzE8lXmcnjezsvwYtuSsnH/T6h2JsWhhWcOjSZSEXyi5/uPNbTigDUADX/a4Xtjx3ORrcJSDXR5zV832AGvytXX8aq1djaVXPRbl/iuwobne6eWazRFiFRCWSMf0ilit/KR2/Ab1U67qvDLXNpOc17gYAyjme603/fcK+q2m2pma78wa4tkmPr01Xzzj976rzVFImjTqjKWMMDLM3jUnmVr/APm62RtPivyMBa1oMAAmTb5uqp6XJlXzkWJ4Iy4to+jd/wDedmEwFR7HAF38OnkIBL3aG2kC/wBlw92+OIq2fWeRe0wL6rzdXGPcIc9xEzBJInrBUsrgBSx6KMI8q2XafUrHLjo6TuttBwpPc1wzOIBknQaLLwW8bn4nPVcGtYC0FphvuD8/sue7N20WtLZieY1+FfbjzmMGxGnInlIXFPQJzk39nooavDOCl9ndsDiZ82s6LfYXEzAFoXKNh7/MbWpYYwGOa1pc4xlfEGfay9btPe3DYNk1azc2oa05nH7Bealo8+HLtUe+jO1MISfDPR4/E654DRJJJgAReSvD7d8SqOHw4qUnMrPecjGNMQB+Z3tZc73o8TK+KNRlMmnSe3IW6kiZJnkTovGkrd0vot/PUPnwZk9RGC2w5/c6vR8aWO/m0HG5BykHy8tdTMq1j/GCmGRh6Li468Uw0D2y6rlkpK0f6RpLvb+Sr/2Zaoz9u7dqYysa1WMxAENsABYBa5FC04xUUoxXCOKUnJ2wiIpEQiIgC/g62R7XC0FZ+O2jxXNDtAZMLX08O5wsCedgSsjZeHzvy6DK4u+ALx7qDS7OrFOaXtrpnp8VjaT8K4zdzTr1tC8a5XKhLbGRzE9FZlQx49i4LNXqffabVNKipTKolJVtHJuKklUyoRQbiuUVCnMig3FTXQqjUKtypSokpfRUXFS6oTqSfm6pCJgEQIUgIKhVKkpojIhERMgERTCdMCFIUIkB6TYFVwa4z5YII9suqtbpNbx5eLBp/VWdjO8j7/luD0jr88ll4el+Hwz3us9wyj7/AOlzT6a8mvp1bhk+o8s0eOq5qjnaguMfE2/RY6klQulcGTJ22wiIgQREQAREQAREQBVmUEqEQO2SpUKQkNWIQqoKkhSoKIUKuFBCkiNEIiKSAhERVAZmza2V0EZp/wA9Ff2zjS9wbyF49ytdTqFpkGCOiPeSZOpuo7ebOhZmsXtopREUjnCIiACIiACKZROgIUwoRIApUIgCpSqVUgmmFMKklVBykgtBRKmVTKkJsqUZlAKlMR//2Q=="/>
          <p:cNvSpPr>
            <a:spLocks noChangeAspect="1" noChangeArrowheads="1"/>
          </p:cNvSpPr>
          <p:nvPr/>
        </p:nvSpPr>
        <p:spPr bwMode="auto">
          <a:xfrm>
            <a:off x="63500" y="-744538"/>
            <a:ext cx="17811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9" name="CaixaDeTexto 394243"/>
          <p:cNvSpPr txBox="1">
            <a:spLocks noChangeArrowheads="1"/>
          </p:cNvSpPr>
          <p:nvPr/>
        </p:nvSpPr>
        <p:spPr bwMode="auto">
          <a:xfrm>
            <a:off x="898065" y="2144545"/>
            <a:ext cx="13990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pt-BR" sz="1800" dirty="0"/>
              <a:t>Regra 4</a:t>
            </a:r>
            <a:endParaRPr lang="pt-BR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 flipV="1">
            <a:off x="2353154" y="1985614"/>
            <a:ext cx="4019835" cy="68719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686512" y="2145511"/>
            <a:ext cx="2566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dirty="0">
                <a:solidFill>
                  <a:schemeClr val="accent2"/>
                </a:solidFill>
                <a:latin typeface="Arial" pitchFamily="34" charset="0"/>
              </a:rPr>
              <a:t>Artigo</a:t>
            </a:r>
            <a:r>
              <a:rPr lang="pt-BR" dirty="0" smtClean="0"/>
              <a:t> </a:t>
            </a:r>
            <a:r>
              <a:rPr lang="pt-BR" sz="1800" dirty="0">
                <a:solidFill>
                  <a:schemeClr val="accent2"/>
                </a:solidFill>
                <a:latin typeface="Arial" pitchFamily="34" charset="0"/>
              </a:rPr>
              <a:t>mais</a:t>
            </a:r>
            <a:r>
              <a:rPr lang="pt-BR" dirty="0" smtClean="0"/>
              <a:t> </a:t>
            </a:r>
            <a:r>
              <a:rPr lang="pt-BR" sz="1800" dirty="0">
                <a:solidFill>
                  <a:schemeClr val="accent2"/>
                </a:solidFill>
                <a:latin typeface="Arial" pitchFamily="34" charset="0"/>
              </a:rPr>
              <a:t>semelhante</a:t>
            </a:r>
            <a:endParaRPr lang="en-US" sz="1800" dirty="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2" name="CaixaDeTexto 394243"/>
          <p:cNvSpPr txBox="1">
            <a:spLocks noChangeArrowheads="1"/>
          </p:cNvSpPr>
          <p:nvPr/>
        </p:nvSpPr>
        <p:spPr bwMode="auto">
          <a:xfrm>
            <a:off x="796710" y="3888797"/>
            <a:ext cx="13990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pt-BR" sz="1800" dirty="0" smtClean="0"/>
              <a:t>Regra 5</a:t>
            </a:r>
            <a:endParaRPr lang="pt-BR" dirty="0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 flipV="1">
            <a:off x="5211660" y="3165120"/>
            <a:ext cx="2088232" cy="68719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 flipV="1">
            <a:off x="2308047" y="3165121"/>
            <a:ext cx="2016223" cy="68719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2353154" y="3357362"/>
            <a:ext cx="20313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accent2"/>
                </a:solidFill>
                <a:latin typeface="Arial" pitchFamily="34" charset="0"/>
              </a:rPr>
              <a:t>A) Estojos especiais	</a:t>
            </a:r>
            <a:endParaRPr lang="en-US" b="1" dirty="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5471747" y="3439005"/>
            <a:ext cx="16850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accent2"/>
                </a:solidFill>
                <a:latin typeface="Arial" pitchFamily="34" charset="0"/>
              </a:rPr>
              <a:t>Posição do artigo</a:t>
            </a:r>
            <a:endParaRPr lang="en-US" b="1" dirty="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 flipV="1">
            <a:off x="2368131" y="4402442"/>
            <a:ext cx="2016223" cy="68719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 flipV="1">
            <a:off x="5211785" y="4258129"/>
            <a:ext cx="2088232" cy="687195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19" name="Retângulo 18"/>
          <p:cNvSpPr/>
          <p:nvPr/>
        </p:nvSpPr>
        <p:spPr>
          <a:xfrm>
            <a:off x="2406595" y="4457033"/>
            <a:ext cx="1819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>
                <a:solidFill>
                  <a:schemeClr val="accent2"/>
                </a:solidFill>
                <a:latin typeface="Arial" pitchFamily="34" charset="0"/>
              </a:rPr>
              <a:t>B) Embalagens </a:t>
            </a:r>
            <a:r>
              <a:rPr lang="pt-BR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contendo</a:t>
            </a:r>
            <a:r>
              <a:rPr lang="pt-BR" b="1" dirty="0" smtClean="0">
                <a:solidFill>
                  <a:schemeClr val="accent2"/>
                </a:solidFill>
                <a:latin typeface="Arial" pitchFamily="34" charset="0"/>
              </a:rPr>
              <a:t> artigos</a:t>
            </a:r>
            <a:endParaRPr lang="en-US" b="1" dirty="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5471872" y="4447837"/>
            <a:ext cx="16850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accent2"/>
                </a:solidFill>
                <a:latin typeface="Arial" pitchFamily="34" charset="0"/>
              </a:rPr>
              <a:t>Posição do artigo</a:t>
            </a:r>
            <a:endParaRPr lang="en-US" b="1" dirty="0">
              <a:solidFill>
                <a:schemeClr val="accent2"/>
              </a:solidFill>
              <a:latin typeface="Arial" pitchFamily="34" charset="0"/>
            </a:endParaRPr>
          </a:p>
        </p:txBody>
      </p:sp>
      <p:cxnSp>
        <p:nvCxnSpPr>
          <p:cNvPr id="21" name="Conector em curva 25"/>
          <p:cNvCxnSpPr>
            <a:cxnSpLocks noChangeShapeType="1"/>
          </p:cNvCxnSpPr>
          <p:nvPr/>
        </p:nvCxnSpPr>
        <p:spPr bwMode="auto">
          <a:xfrm>
            <a:off x="4421085" y="3375402"/>
            <a:ext cx="790575" cy="289737"/>
          </a:xfrm>
          <a:prstGeom prst="curvedConnector3">
            <a:avLst>
              <a:gd name="adj1" fmla="val 50000"/>
            </a:avLst>
          </a:prstGeom>
          <a:noFill/>
          <a:ln w="9525" algn="ctr">
            <a:solidFill>
              <a:srgbClr val="CC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Conector em curva 25"/>
          <p:cNvCxnSpPr>
            <a:cxnSpLocks noChangeShapeType="1"/>
          </p:cNvCxnSpPr>
          <p:nvPr/>
        </p:nvCxnSpPr>
        <p:spPr bwMode="auto">
          <a:xfrm>
            <a:off x="4363071" y="4600026"/>
            <a:ext cx="790575" cy="153889"/>
          </a:xfrm>
          <a:prstGeom prst="curvedConnector3">
            <a:avLst>
              <a:gd name="adj1" fmla="val 46547"/>
            </a:avLst>
          </a:prstGeom>
          <a:noFill/>
          <a:ln w="9525" algn="ctr">
            <a:solidFill>
              <a:srgbClr val="CC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762" y="3001901"/>
            <a:ext cx="1071563" cy="74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 descr="http://t1.gstatic.com/images?q=tbn:ANd9GcTj3ZA8cVgfWu8wFWuLLaONwaifYOWvfeiDeRILU5n9dPynSn9gWOJqqMAMf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872467" y="3912916"/>
            <a:ext cx="986146" cy="155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aixaDeTexto 394243"/>
          <p:cNvSpPr txBox="1">
            <a:spLocks noChangeArrowheads="1"/>
          </p:cNvSpPr>
          <p:nvPr/>
        </p:nvSpPr>
        <p:spPr bwMode="auto">
          <a:xfrm>
            <a:off x="857270" y="5645653"/>
            <a:ext cx="13990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pt-BR" sz="1800" dirty="0" smtClean="0"/>
              <a:t>Regra 6</a:t>
            </a:r>
            <a:endParaRPr lang="pt-BR" dirty="0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2511625" y="5582380"/>
            <a:ext cx="1729234" cy="607254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5137755" y="5645653"/>
            <a:ext cx="2160239" cy="607254"/>
          </a:xfrm>
          <a:prstGeom prst="rect">
            <a:avLst/>
          </a:prstGeom>
          <a:noFill/>
          <a:ln w="9525" algn="ctr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31" name="CaixaDeTexto 30"/>
          <p:cNvSpPr txBox="1"/>
          <p:nvPr/>
        </p:nvSpPr>
        <p:spPr bwMode="auto">
          <a:xfrm>
            <a:off x="2666902" y="5663880"/>
            <a:ext cx="17281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lang="pt-BR" b="1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Helvetica" charset="0"/>
                <a:cs typeface="Arial" pitchFamily="34" charset="0"/>
              </a:rPr>
              <a:t>Classificação</a:t>
            </a:r>
            <a:r>
              <a:rPr lang="pt-BR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Helvetica" charset="0"/>
                <a:cs typeface="Arial" pitchFamily="34" charset="0"/>
              </a:rPr>
              <a:t> nas Subposições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itchFamily="34" charset="0"/>
              <a:ea typeface="Helvetica" charset="0"/>
              <a:cs typeface="Arial" pitchFamily="34" charset="0"/>
            </a:endParaRPr>
          </a:p>
        </p:txBody>
      </p:sp>
      <p:sp>
        <p:nvSpPr>
          <p:cNvPr id="32" name="CaixaDeTexto 31"/>
          <p:cNvSpPr txBox="1"/>
          <p:nvPr/>
        </p:nvSpPr>
        <p:spPr bwMode="auto">
          <a:xfrm>
            <a:off x="5253240" y="5672281"/>
            <a:ext cx="25849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lang="pt-BR" sz="22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Helvetica" charset="0"/>
                <a:cs typeface="Arial" pitchFamily="34" charset="0"/>
              </a:rPr>
              <a:t>- </a:t>
            </a:r>
            <a:r>
              <a:rPr lang="pt-BR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Helvetica" charset="0"/>
                <a:cs typeface="Arial" pitchFamily="34" charset="0"/>
              </a:rPr>
              <a:t>Mesmo nível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itchFamily="34" charset="0"/>
              <a:ea typeface="Helvetica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pt-BR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Helvetica" charset="0"/>
                <a:cs typeface="Arial" pitchFamily="34" charset="0"/>
              </a:rPr>
              <a:t>- Regras Precedentes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itchFamily="34" charset="0"/>
              <a:ea typeface="Helvetica" charset="0"/>
              <a:cs typeface="Arial" pitchFamily="34" charset="0"/>
            </a:endParaRPr>
          </a:p>
        </p:txBody>
      </p:sp>
      <p:cxnSp>
        <p:nvCxnSpPr>
          <p:cNvPr id="34" name="Conector em curva 25"/>
          <p:cNvCxnSpPr>
            <a:cxnSpLocks noChangeShapeType="1"/>
          </p:cNvCxnSpPr>
          <p:nvPr/>
        </p:nvCxnSpPr>
        <p:spPr bwMode="auto">
          <a:xfrm>
            <a:off x="4347180" y="5861096"/>
            <a:ext cx="790575" cy="153889"/>
          </a:xfrm>
          <a:prstGeom prst="curvedConnector3">
            <a:avLst>
              <a:gd name="adj1" fmla="val 46547"/>
            </a:avLst>
          </a:prstGeom>
          <a:noFill/>
          <a:ln w="9525" algn="ctr">
            <a:solidFill>
              <a:srgbClr val="CC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AutoShape 14"/>
          <p:cNvSpPr>
            <a:spLocks/>
          </p:cNvSpPr>
          <p:nvPr/>
        </p:nvSpPr>
        <p:spPr bwMode="auto">
          <a:xfrm>
            <a:off x="1849884" y="3357362"/>
            <a:ext cx="345893" cy="1587961"/>
          </a:xfrm>
          <a:prstGeom prst="leftBrace">
            <a:avLst>
              <a:gd name="adj1" fmla="val 134445"/>
              <a:gd name="adj2" fmla="val 51889"/>
            </a:avLst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8017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23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19968" y="2047656"/>
            <a:ext cx="7643813" cy="4225925"/>
          </a:xfrm>
          <a:noFill/>
        </p:spPr>
        <p:txBody>
          <a:bodyPr>
            <a:normAutofit lnSpcReduction="10000"/>
          </a:bodyPr>
          <a:lstStyle/>
          <a:p>
            <a:pPr lvl="1">
              <a:lnSpc>
                <a:spcPct val="90000"/>
              </a:lnSpc>
              <a:spcBef>
                <a:spcPts val="1000"/>
              </a:spcBef>
              <a:buFont typeface="Wingdings 3" pitchFamily="18" charset="2"/>
              <a:buChar char=""/>
            </a:pPr>
            <a:endParaRPr lang="pt-BR" sz="1400" b="1" dirty="0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Deverá ser em idioma nacional - Art. 276 do  RIPI;</a:t>
            </a:r>
          </a:p>
          <a:p>
            <a:pPr marL="393192" lvl="1" indent="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None/>
            </a:pPr>
            <a:endParaRPr lang="pt-BR" sz="1800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Descrição da mercadoria deve conter todas as características necessárias à classificação;</a:t>
            </a:r>
          </a:p>
          <a:p>
            <a:pPr marL="381000" lvl="1" indent="0">
              <a:lnSpc>
                <a:spcPct val="90000"/>
              </a:lnSpc>
              <a:spcBef>
                <a:spcPts val="1000"/>
              </a:spcBef>
              <a:buNone/>
            </a:pPr>
            <a:endParaRPr lang="pt-BR" b="1" dirty="0" smtClean="0">
              <a:solidFill>
                <a:schemeClr val="tx1"/>
              </a:solidFill>
            </a:endParaRPr>
          </a:p>
          <a:p>
            <a:pPr lvl="1"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 smtClean="0"/>
              <a:t>As Descr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ições dos itens devem ser:</a:t>
            </a:r>
          </a:p>
          <a:p>
            <a:pPr lvl="1"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claras;</a:t>
            </a:r>
          </a:p>
          <a:p>
            <a:pPr lvl="1"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unívocas;</a:t>
            </a:r>
          </a:p>
          <a:p>
            <a:pPr lvl="1"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informati</a:t>
            </a:r>
            <a:r>
              <a:rPr lang="pt-BR" sz="1800" dirty="0" smtClean="0">
                <a:solidFill>
                  <a:schemeClr val="tx1"/>
                </a:solidFill>
              </a:rPr>
              <a:t>vas;</a:t>
            </a:r>
          </a:p>
          <a:p>
            <a:pPr lvl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sucintas e objetivas</a:t>
            </a:r>
            <a:r>
              <a:rPr lang="pt-BR" sz="1800" dirty="0" smtClean="0">
                <a:solidFill>
                  <a:schemeClr val="tx1"/>
                </a:solidFill>
              </a:rPr>
              <a:t>;</a:t>
            </a:r>
          </a:p>
          <a:p>
            <a:pPr lvl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itchFamily="2" charset="2"/>
              <a:buChar char="Ø"/>
            </a:pP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Levar  em conta</a:t>
            </a:r>
            <a:r>
              <a:rPr lang="pt-BR" sz="1800" dirty="0" smtClean="0">
                <a:solidFill>
                  <a:schemeClr val="tx1"/>
                </a:solidFill>
              </a:rPr>
              <a:t> </a:t>
            </a:r>
            <a:r>
              <a:rPr lang="pt-BR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sz="1800" dirty="0" smtClean="0">
                <a:solidFill>
                  <a:schemeClr val="tx1"/>
                </a:solidFill>
              </a:rPr>
              <a:t> 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pt-BR" sz="1800" dirty="0" smtClean="0">
                <a:solidFill>
                  <a:schemeClr val="tx1"/>
                </a:solidFill>
              </a:rPr>
              <a:t> </a:t>
            </a:r>
            <a:r>
              <a:rPr lang="pt-BR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pt-BR" sz="1800" dirty="0" smtClean="0">
                <a:solidFill>
                  <a:schemeClr val="tx1"/>
                </a:solidFill>
              </a:rPr>
              <a:t>  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TEC</a:t>
            </a:r>
            <a:r>
              <a:rPr lang="pt-BR" sz="1800" dirty="0" smtClean="0">
                <a:solidFill>
                  <a:schemeClr val="tx1"/>
                </a:solidFill>
              </a:rPr>
              <a:t>.</a:t>
            </a:r>
          </a:p>
          <a:p>
            <a:pPr lvl="1">
              <a:lnSpc>
                <a:spcPct val="90000"/>
              </a:lnSpc>
              <a:buFont typeface="Wingdings 3" pitchFamily="18" charset="2"/>
              <a:buNone/>
            </a:pPr>
            <a:endParaRPr lang="pt-BR" b="1" dirty="0" smtClean="0"/>
          </a:p>
          <a:p>
            <a:pPr lvl="1">
              <a:lnSpc>
                <a:spcPct val="90000"/>
              </a:lnSpc>
              <a:buFont typeface="Wingdings 3" pitchFamily="18" charset="2"/>
              <a:buNone/>
            </a:pPr>
            <a:endParaRPr lang="pt-BR" sz="1000" b="1" dirty="0" smtClean="0"/>
          </a:p>
        </p:txBody>
      </p:sp>
      <p:sp>
        <p:nvSpPr>
          <p:cNvPr id="2" name="Retângulo 1"/>
          <p:cNvSpPr/>
          <p:nvPr/>
        </p:nvSpPr>
        <p:spPr>
          <a:xfrm>
            <a:off x="323528" y="1201758"/>
            <a:ext cx="849694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pt-BR" b="1" dirty="0" smtClean="0">
                <a:solidFill>
                  <a:srgbClr val="162554"/>
                </a:solidFill>
                <a:ea typeface="Helvetica" charset="0"/>
                <a:cs typeface="Helvetica" charset="0"/>
              </a:rPr>
              <a:t> </a:t>
            </a:r>
            <a:endParaRPr lang="pt-BR" b="1" dirty="0">
              <a:solidFill>
                <a:srgbClr val="162554"/>
              </a:solidFill>
              <a:ea typeface="Helvetica" charset="0"/>
              <a:cs typeface="Helvetica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1520" y="1612830"/>
            <a:ext cx="856895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   5 - </a:t>
            </a: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REGRAS GERAIS DE CLASSIFICAÇÃO DE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MERCADORIAS</a:t>
            </a:r>
          </a:p>
          <a:p>
            <a:pPr algn="just">
              <a:tabLst>
                <a:tab pos="1963738" algn="l"/>
              </a:tabLst>
            </a:pPr>
            <a:r>
              <a:rPr lang="pt-BR" sz="2000" dirty="0"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lang="pt-BR" sz="20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         </a:t>
            </a:r>
            <a:r>
              <a:rPr lang="pt-BR" sz="2000" b="1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endParaRPr lang="pt-BR" sz="20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7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24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323528" y="1201758"/>
            <a:ext cx="849694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endParaRPr lang="pt-BR" b="1" u="sng" dirty="0" smtClean="0">
              <a:solidFill>
                <a:srgbClr val="162554"/>
              </a:solidFill>
              <a:ea typeface="Helvetica" charset="0"/>
              <a:cs typeface="Helvetica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pt-BR" b="1" dirty="0" smtClean="0">
                <a:solidFill>
                  <a:srgbClr val="162554"/>
                </a:solidFill>
                <a:ea typeface="Helvetica" charset="0"/>
                <a:cs typeface="Helvetica" charset="0"/>
              </a:rPr>
              <a:t> </a:t>
            </a:r>
            <a:endParaRPr lang="pt-BR" b="1" dirty="0">
              <a:solidFill>
                <a:srgbClr val="162554"/>
              </a:solidFill>
              <a:ea typeface="Helvetica" charset="0"/>
              <a:cs typeface="Helvetica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87524" y="1243965"/>
            <a:ext cx="85689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20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</a:t>
            </a:r>
            <a:endParaRPr lang="pt-BR" sz="20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7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64952" y="1074688"/>
            <a:ext cx="856895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   5 – Material de apoio </a:t>
            </a:r>
          </a:p>
          <a:p>
            <a:pPr algn="just">
              <a:tabLst>
                <a:tab pos="1963738" algn="l"/>
              </a:tabLst>
            </a:pPr>
            <a:r>
              <a:rPr lang="pt-BR" sz="2000" dirty="0"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lang="pt-BR" sz="20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         </a:t>
            </a:r>
            <a:r>
              <a:rPr lang="pt-BR" sz="2000" b="1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endParaRPr lang="pt-BR" sz="20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6" y="1586478"/>
            <a:ext cx="8532440" cy="508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79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25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528" y="1403484"/>
            <a:ext cx="84969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20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  8 </a:t>
            </a:r>
            <a:r>
              <a:rPr lang="pt-BR" sz="20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- </a:t>
            </a: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Consultas sobre Classificação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Fiscal </a:t>
            </a:r>
            <a:endParaRPr lang="pt-BR" sz="20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 bwMode="auto">
          <a:xfrm>
            <a:off x="723522" y="2505709"/>
            <a:ext cx="612068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ts val="3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en-US" sz="1800" dirty="0">
              <a:solidFill>
                <a:srgbClr val="162554"/>
              </a:solidFill>
              <a:ea typeface="Helvetica" charset="0"/>
              <a:cs typeface="Helvetica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618456" y="1700808"/>
            <a:ext cx="7841976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1800" b="1" dirty="0" smtClean="0">
                <a:solidFill>
                  <a:schemeClr val="accent2"/>
                </a:solidFill>
              </a:rPr>
              <a:t>  Base Legal:</a:t>
            </a:r>
          </a:p>
          <a:p>
            <a:pPr marL="171450" lvl="1" algn="just"/>
            <a:endParaRPr lang="pt-BR" sz="800" dirty="0"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lvl="1" indent="-285750" algn="just">
              <a:buBlip>
                <a:blip r:embed="rId2"/>
              </a:buBlip>
            </a:pPr>
            <a:r>
              <a:rPr lang="pt-BR" sz="1800" dirty="0">
                <a:latin typeface="Arial" pitchFamily="34" charset="0"/>
                <a:ea typeface="ヒラギノ角ゴ Pro W3" charset="-128"/>
                <a:cs typeface="Arial" pitchFamily="34" charset="0"/>
              </a:rPr>
              <a:t> Formulada nos termos da IN SRF nº 230 de </a:t>
            </a:r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25/10/2012;</a:t>
            </a:r>
          </a:p>
          <a:p>
            <a:pPr marL="171450" lvl="1" algn="just"/>
            <a:endParaRPr lang="pt-BR" sz="1800" dirty="0" smtClean="0"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marL="171450" lvl="1" algn="just"/>
            <a:r>
              <a:rPr lang="pt-BR" sz="1800" b="1" dirty="0" smtClean="0">
                <a:solidFill>
                  <a:schemeClr val="accent6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Objetivo:</a:t>
            </a:r>
          </a:p>
          <a:p>
            <a:pPr marL="171450" lvl="1" algn="just"/>
            <a:endParaRPr lang="pt-BR" sz="1800" dirty="0" smtClean="0"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lvl="1" indent="-285750" algn="just">
              <a:buBlip>
                <a:blip r:embed="rId2"/>
              </a:buBlip>
            </a:pPr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Resguardar de uma interpretação diferenciada da Secretaria da Receita Federal do Brasil evitando autuações posteriores;</a:t>
            </a:r>
            <a:endParaRPr lang="pt-BR" sz="1800" dirty="0"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marL="171450" lvl="1" algn="just"/>
            <a:endParaRPr lang="pt-BR" sz="1800" dirty="0" smtClean="0"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marL="171450" lvl="1" algn="just"/>
            <a:r>
              <a:rPr lang="pt-BR" sz="1800" b="1" dirty="0" smtClean="0">
                <a:solidFill>
                  <a:schemeClr val="accent6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Quem pode formular</a:t>
            </a:r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:</a:t>
            </a:r>
          </a:p>
          <a:p>
            <a:pPr marL="171450" lvl="1" algn="just"/>
            <a:endParaRPr lang="pt-BR" sz="800" dirty="0"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lvl="1" indent="-285750" algn="just">
              <a:buBlip>
                <a:blip r:embed="rId2"/>
              </a:buBlip>
            </a:pPr>
            <a:r>
              <a:rPr lang="pt-BR" sz="1800" dirty="0"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lang="pt-BR" sz="1800" dirty="0" smtClean="0">
                <a:latin typeface="Arial" pitchFamily="34" charset="0"/>
                <a:ea typeface="ヒラギノ角ゴ Pro W3" charset="-128"/>
                <a:cs typeface="Arial" pitchFamily="34" charset="0"/>
              </a:rPr>
              <a:t>O </a:t>
            </a:r>
            <a:r>
              <a:rPr lang="pt-BR" sz="1800" dirty="0">
                <a:latin typeface="Arial" pitchFamily="34" charset="0"/>
                <a:ea typeface="ヒラギノ角ゴ Pro W3" charset="-128"/>
                <a:cs typeface="Arial" pitchFamily="34" charset="0"/>
              </a:rPr>
              <a:t>contribuinte, o responsável e o substituto tributário, órgão da administração pública ou entidade representativa de categoria econômica ou profissional.</a:t>
            </a:r>
          </a:p>
          <a:p>
            <a:pPr marL="171450" lvl="1" algn="just"/>
            <a:endParaRPr lang="pt-BR" sz="1800" dirty="0"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2" name="Seta para a esquerda 1"/>
          <p:cNvSpPr/>
          <p:nvPr/>
        </p:nvSpPr>
        <p:spPr bwMode="auto">
          <a:xfrm>
            <a:off x="5652120" y="1700808"/>
            <a:ext cx="1296144" cy="576064"/>
          </a:xfrm>
          <a:prstGeom prst="lef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10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2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26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528" y="1444714"/>
            <a:ext cx="84969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  <a:tabLst>
                <a:tab pos="1963738" algn="l"/>
              </a:tabLst>
            </a:pPr>
            <a:r>
              <a:rPr lang="pt-BR" sz="20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     6 </a:t>
            </a:r>
            <a:r>
              <a:rPr lang="pt-BR" sz="2000" b="1" cap="all" dirty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- Emendas  ao Sistema </a:t>
            </a:r>
            <a:r>
              <a:rPr lang="pt-BR" sz="20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Harmonizado - histórico</a:t>
            </a:r>
            <a:endParaRPr lang="pt-BR" sz="20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 bwMode="auto">
          <a:xfrm>
            <a:off x="723522" y="2505709"/>
            <a:ext cx="612068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ts val="3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en-US" sz="1800" dirty="0">
              <a:solidFill>
                <a:srgbClr val="162554"/>
              </a:solidFill>
              <a:ea typeface="Helvetica" charset="0"/>
              <a:cs typeface="Helvetica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632921" y="2276872"/>
            <a:ext cx="71287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1992</a:t>
            </a:r>
            <a:endParaRPr lang="pt-BR" sz="18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1996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2002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2007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2012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2017</a:t>
            </a:r>
          </a:p>
        </p:txBody>
      </p:sp>
      <p:sp>
        <p:nvSpPr>
          <p:cNvPr id="9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7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Espaço Reservado para Número de Slide 7577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27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just">
              <a:buNone/>
              <a:defRPr/>
            </a:pPr>
            <a:r>
              <a:rPr lang="pt-BR" sz="2400" b="1" cap="all" dirty="0">
                <a:latin typeface="Arial" pitchFamily="34" charset="0"/>
                <a:cs typeface="Arial" pitchFamily="34" charset="0"/>
              </a:rPr>
              <a:t>	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7- cruzamento das informações vinculadas à NCM</a:t>
            </a:r>
          </a:p>
          <a:p>
            <a:pPr algn="just">
              <a:buNone/>
              <a:defRPr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pt-BR" b="1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Conector reto 4"/>
          <p:cNvCxnSpPr/>
          <p:nvPr/>
        </p:nvCxnSpPr>
        <p:spPr bwMode="auto">
          <a:xfrm flipH="1">
            <a:off x="2843808" y="4581128"/>
            <a:ext cx="72008" cy="64807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ector de seta reta 15"/>
          <p:cNvCxnSpPr/>
          <p:nvPr/>
        </p:nvCxnSpPr>
        <p:spPr bwMode="auto">
          <a:xfrm>
            <a:off x="2915816" y="5949280"/>
            <a:ext cx="2592288" cy="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Conector reto 41"/>
          <p:cNvCxnSpPr/>
          <p:nvPr/>
        </p:nvCxnSpPr>
        <p:spPr bwMode="auto">
          <a:xfrm>
            <a:off x="3491880" y="2780928"/>
            <a:ext cx="0" cy="136815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ector reto 43"/>
          <p:cNvCxnSpPr/>
          <p:nvPr/>
        </p:nvCxnSpPr>
        <p:spPr bwMode="auto">
          <a:xfrm>
            <a:off x="3491880" y="2852936"/>
            <a:ext cx="0" cy="1152128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tângulo 10">
            <a:hlinkClick r:id="" action="ppaction://noaction"/>
          </p:cNvPr>
          <p:cNvSpPr/>
          <p:nvPr/>
        </p:nvSpPr>
        <p:spPr>
          <a:xfrm>
            <a:off x="3923928" y="3717032"/>
            <a:ext cx="955352" cy="908298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NF-e</a:t>
            </a:r>
          </a:p>
        </p:txBody>
      </p:sp>
      <p:sp>
        <p:nvSpPr>
          <p:cNvPr id="13" name="Retângulo 12">
            <a:hlinkClick r:id="" action="ppaction://noaction"/>
          </p:cNvPr>
          <p:cNvSpPr/>
          <p:nvPr/>
        </p:nvSpPr>
        <p:spPr>
          <a:xfrm>
            <a:off x="5364088" y="3739188"/>
            <a:ext cx="2520280" cy="4818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hlinkClick r:id="" action="ppaction://noaction"/>
              </a:rPr>
              <a:t>EFD - ICMS/IPI</a:t>
            </a:r>
            <a:endParaRPr lang="pt-BR" sz="1600" b="1" dirty="0">
              <a:solidFill>
                <a:schemeClr val="bg1"/>
              </a:solidFill>
            </a:endParaRPr>
          </a:p>
        </p:txBody>
      </p:sp>
      <p:cxnSp>
        <p:nvCxnSpPr>
          <p:cNvPr id="14" name="Conector de seta reta 13"/>
          <p:cNvCxnSpPr/>
          <p:nvPr/>
        </p:nvCxnSpPr>
        <p:spPr>
          <a:xfrm flipV="1">
            <a:off x="5016563" y="4077072"/>
            <a:ext cx="275517" cy="14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Retângulo 17"/>
          <p:cNvSpPr/>
          <p:nvPr/>
        </p:nvSpPr>
        <p:spPr>
          <a:xfrm>
            <a:off x="5364088" y="4581128"/>
            <a:ext cx="1008112" cy="38535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600" b="1" dirty="0">
                <a:solidFill>
                  <a:schemeClr val="bg1"/>
                </a:solidFill>
              </a:rPr>
              <a:t>IPI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6718853" y="4569693"/>
            <a:ext cx="1165515" cy="3714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600" b="1" dirty="0">
                <a:solidFill>
                  <a:schemeClr val="bg1"/>
                </a:solidFill>
              </a:rPr>
              <a:t>ICMS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cxnSp>
        <p:nvCxnSpPr>
          <p:cNvPr id="20" name="Conector de seta reta 19"/>
          <p:cNvCxnSpPr/>
          <p:nvPr/>
        </p:nvCxnSpPr>
        <p:spPr>
          <a:xfrm flipH="1">
            <a:off x="7308163" y="4271723"/>
            <a:ext cx="141" cy="237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Conector de seta reta 20"/>
          <p:cNvCxnSpPr/>
          <p:nvPr/>
        </p:nvCxnSpPr>
        <p:spPr>
          <a:xfrm flipH="1">
            <a:off x="5940152" y="4271723"/>
            <a:ext cx="141" cy="237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Retângulo 21"/>
          <p:cNvSpPr/>
          <p:nvPr/>
        </p:nvSpPr>
        <p:spPr>
          <a:xfrm>
            <a:off x="5436096" y="5495859"/>
            <a:ext cx="936104" cy="45342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600" b="1" dirty="0">
                <a:solidFill>
                  <a:schemeClr val="bg1"/>
                </a:solidFill>
              </a:rPr>
              <a:t>DIPJ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6660232" y="5301208"/>
            <a:ext cx="1728192" cy="100811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200" b="1" dirty="0">
                <a:solidFill>
                  <a:schemeClr val="bg1"/>
                </a:solidFill>
              </a:rPr>
              <a:t>OBRIGAÇÕES ESTADUAIS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</a:rPr>
              <a:t>(GIA-ST, DAPI, SINTEGRA ST, DIEF)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cxnSp>
        <p:nvCxnSpPr>
          <p:cNvPr id="24" name="Conector de seta reta 23"/>
          <p:cNvCxnSpPr/>
          <p:nvPr/>
        </p:nvCxnSpPr>
        <p:spPr>
          <a:xfrm flipH="1">
            <a:off x="5868055" y="5062893"/>
            <a:ext cx="37" cy="3823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Conector de seta reta 24"/>
          <p:cNvCxnSpPr/>
          <p:nvPr/>
        </p:nvCxnSpPr>
        <p:spPr>
          <a:xfrm flipH="1">
            <a:off x="7164288" y="5013176"/>
            <a:ext cx="141" cy="237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Retângulo 27">
            <a:hlinkClick r:id="" action="ppaction://noaction"/>
          </p:cNvPr>
          <p:cNvSpPr/>
          <p:nvPr/>
        </p:nvSpPr>
        <p:spPr>
          <a:xfrm>
            <a:off x="611560" y="4182219"/>
            <a:ext cx="2863205" cy="5429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BR" sz="1600" b="1" dirty="0" smtClean="0">
                <a:solidFill>
                  <a:srgbClr val="030D35"/>
                </a:solidFill>
                <a:hlinkClick r:id="" action="ppaction://noaction"/>
              </a:rPr>
              <a:t>EFD </a:t>
            </a:r>
            <a:r>
              <a:rPr lang="pt-BR" sz="1600" b="1" dirty="0">
                <a:solidFill>
                  <a:srgbClr val="030D35"/>
                </a:solidFill>
                <a:hlinkClick r:id="" action="ppaction://noaction"/>
              </a:rPr>
              <a:t>- CONTRIBUIÇÕES</a:t>
            </a:r>
            <a:endParaRPr lang="pt-BR" sz="1600" b="1" dirty="0">
              <a:solidFill>
                <a:srgbClr val="030D35"/>
              </a:solidFill>
            </a:endParaRPr>
          </a:p>
        </p:txBody>
      </p:sp>
      <p:sp>
        <p:nvSpPr>
          <p:cNvPr id="29" name="Retângulo 28"/>
          <p:cNvSpPr/>
          <p:nvPr/>
        </p:nvSpPr>
        <p:spPr>
          <a:xfrm>
            <a:off x="4040882" y="5002882"/>
            <a:ext cx="819150" cy="51435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endParaRPr lang="pt-BR" sz="1600" b="1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indent="0" algn="ctr"/>
            <a:endParaRPr lang="pt-BR" sz="1600" b="1" dirty="0">
              <a:solidFill>
                <a:schemeClr val="bg1"/>
              </a:solidFill>
            </a:endParaRPr>
          </a:p>
          <a:p>
            <a:pPr marL="0" indent="0" algn="ctr"/>
            <a:endParaRPr lang="pt-BR" sz="1600" b="1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indent="0" algn="ctr"/>
            <a:r>
              <a:rPr lang="pt-BR" sz="16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DCTF</a:t>
            </a:r>
          </a:p>
          <a:p>
            <a:pPr marL="0" indent="0" algn="ctr"/>
            <a:endParaRPr lang="pt-BR" sz="1600" b="1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indent="0" algn="ctr"/>
            <a:endParaRPr lang="pt-BR" sz="1600" b="1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0" indent="0" algn="ctr"/>
            <a:endParaRPr lang="pt-BR" sz="1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33" name="Conector de seta reta 32"/>
          <p:cNvCxnSpPr/>
          <p:nvPr/>
        </p:nvCxnSpPr>
        <p:spPr>
          <a:xfrm flipH="1">
            <a:off x="2210858" y="4847787"/>
            <a:ext cx="141" cy="237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4" name="Retângulo 33"/>
          <p:cNvSpPr/>
          <p:nvPr/>
        </p:nvSpPr>
        <p:spPr>
          <a:xfrm>
            <a:off x="1359456" y="5217765"/>
            <a:ext cx="1772384" cy="3714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600" b="1" dirty="0">
                <a:solidFill>
                  <a:schemeClr val="bg1"/>
                </a:solidFill>
              </a:rPr>
              <a:t>PIS / COFINS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39" name="Retângulo 38">
            <a:hlinkClick r:id="" action="ppaction://noaction"/>
          </p:cNvPr>
          <p:cNvSpPr/>
          <p:nvPr/>
        </p:nvSpPr>
        <p:spPr>
          <a:xfrm>
            <a:off x="2195736" y="2564904"/>
            <a:ext cx="955352" cy="892725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600" b="1" dirty="0" smtClean="0">
                <a:solidFill>
                  <a:schemeClr val="bg1"/>
                </a:solidFill>
              </a:rPr>
              <a:t>D.I</a:t>
            </a:r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40" name="Retângulo 39"/>
          <p:cNvSpPr/>
          <p:nvPr/>
        </p:nvSpPr>
        <p:spPr>
          <a:xfrm>
            <a:off x="3596265" y="2564904"/>
            <a:ext cx="1911839" cy="59037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200" b="1" dirty="0">
                <a:solidFill>
                  <a:schemeClr val="bg1"/>
                </a:solidFill>
              </a:rPr>
              <a:t>GUIA RECOLHIMENTO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41" name="Retângulo 40"/>
          <p:cNvSpPr/>
          <p:nvPr/>
        </p:nvSpPr>
        <p:spPr>
          <a:xfrm>
            <a:off x="827584" y="2420888"/>
            <a:ext cx="790575" cy="3714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600" b="1" dirty="0">
                <a:solidFill>
                  <a:schemeClr val="bg1"/>
                </a:solidFill>
              </a:rPr>
              <a:t>IPI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43" name="Retângulo 42"/>
          <p:cNvSpPr/>
          <p:nvPr/>
        </p:nvSpPr>
        <p:spPr>
          <a:xfrm>
            <a:off x="827584" y="2924944"/>
            <a:ext cx="790575" cy="3714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600" b="1" dirty="0">
                <a:solidFill>
                  <a:schemeClr val="bg1"/>
                </a:solidFill>
              </a:rPr>
              <a:t>ICMS</a:t>
            </a: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cxnSp>
        <p:nvCxnSpPr>
          <p:cNvPr id="45" name="Conector de seta reta 44"/>
          <p:cNvCxnSpPr/>
          <p:nvPr/>
        </p:nvCxnSpPr>
        <p:spPr>
          <a:xfrm flipH="1" flipV="1">
            <a:off x="3539151" y="4364490"/>
            <a:ext cx="297875" cy="6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Conector de seta reta 48"/>
          <p:cNvCxnSpPr/>
          <p:nvPr/>
        </p:nvCxnSpPr>
        <p:spPr>
          <a:xfrm flipV="1">
            <a:off x="3263888" y="2924944"/>
            <a:ext cx="263295" cy="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Conector de seta reta 51"/>
          <p:cNvCxnSpPr/>
          <p:nvPr/>
        </p:nvCxnSpPr>
        <p:spPr>
          <a:xfrm flipH="1" flipV="1">
            <a:off x="1731772" y="2564904"/>
            <a:ext cx="350350" cy="417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Conector de seta reta 55"/>
          <p:cNvCxnSpPr/>
          <p:nvPr/>
        </p:nvCxnSpPr>
        <p:spPr>
          <a:xfrm flipH="1">
            <a:off x="1747763" y="3068960"/>
            <a:ext cx="3503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Conector de seta reta 57"/>
          <p:cNvCxnSpPr/>
          <p:nvPr/>
        </p:nvCxnSpPr>
        <p:spPr>
          <a:xfrm flipH="1">
            <a:off x="3203848" y="3214488"/>
            <a:ext cx="700264" cy="8625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/>
          <p:nvPr/>
        </p:nvCxnSpPr>
        <p:spPr>
          <a:xfrm>
            <a:off x="5250282" y="3236895"/>
            <a:ext cx="256602" cy="4783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7" name="Conector de seta reta 66"/>
          <p:cNvCxnSpPr/>
          <p:nvPr/>
        </p:nvCxnSpPr>
        <p:spPr>
          <a:xfrm flipH="1">
            <a:off x="1691680" y="3505593"/>
            <a:ext cx="350348" cy="674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8" name="Retângulo 67"/>
          <p:cNvSpPr/>
          <p:nvPr/>
        </p:nvSpPr>
        <p:spPr>
          <a:xfrm>
            <a:off x="827584" y="3417565"/>
            <a:ext cx="790575" cy="3714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b="1" dirty="0">
              <a:solidFill>
                <a:schemeClr val="bg1"/>
              </a:solidFill>
            </a:endParaRPr>
          </a:p>
          <a:p>
            <a:pPr algn="ctr"/>
            <a:r>
              <a:rPr lang="pt-BR" sz="1600" b="1" dirty="0" smtClean="0">
                <a:solidFill>
                  <a:schemeClr val="bg1"/>
                </a:solidFill>
              </a:rPr>
              <a:t>I.I</a:t>
            </a:r>
            <a:endParaRPr lang="pt-BR" sz="1600" b="1" dirty="0">
              <a:solidFill>
                <a:schemeClr val="bg1"/>
              </a:solidFill>
            </a:endParaRPr>
          </a:p>
          <a:p>
            <a:pPr algn="ctr"/>
            <a:endParaRPr lang="pt-BR" sz="1600" b="1" dirty="0">
              <a:solidFill>
                <a:schemeClr val="bg1"/>
              </a:solidFill>
            </a:endParaRPr>
          </a:p>
        </p:txBody>
      </p:sp>
      <p:cxnSp>
        <p:nvCxnSpPr>
          <p:cNvPr id="46" name="Conector de seta reta 45"/>
          <p:cNvCxnSpPr/>
          <p:nvPr/>
        </p:nvCxnSpPr>
        <p:spPr>
          <a:xfrm flipV="1">
            <a:off x="3230886" y="5182509"/>
            <a:ext cx="726044" cy="1488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7" name="Conector de seta reta 46"/>
          <p:cNvCxnSpPr/>
          <p:nvPr/>
        </p:nvCxnSpPr>
        <p:spPr>
          <a:xfrm flipH="1">
            <a:off x="4944555" y="4881819"/>
            <a:ext cx="347525" cy="1313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Conector de seta reta 49"/>
          <p:cNvCxnSpPr/>
          <p:nvPr/>
        </p:nvCxnSpPr>
        <p:spPr>
          <a:xfrm flipH="1" flipV="1">
            <a:off x="4997374" y="5475793"/>
            <a:ext cx="366714" cy="2574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8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56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ço Reservado para Número de Slide 4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2DA7A773-92E8-4E1B-8128-953A4BF35F9D}" type="slidenum">
              <a:rPr lang="pt-BR"/>
              <a:pPr/>
              <a:t>28</a:t>
            </a:fld>
            <a:endParaRPr lang="pt-BR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39553" y="1576416"/>
            <a:ext cx="8430293" cy="4093466"/>
          </a:xfrm>
          <a:prstGeom prst="rect">
            <a:avLst/>
          </a:prstGeom>
          <a:noFill/>
        </p:spPr>
        <p:txBody>
          <a:bodyPr/>
          <a:lstStyle/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 smtClean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Aplicação incorreta das alíquotas dos Tributos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Multas por falta de descrição correta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Parada de produção por falta de mercadoria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Importação de mercadorias caindo no canal vermelho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Exportação com entraves</a:t>
            </a:r>
          </a:p>
          <a:p>
            <a:pPr marL="180000" marR="0" lvl="1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	Ex.: Impedimento de exportação por falta do Certificado de origem – FIEMG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 Verificação fiscal maior por parte do fisco através do SPED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Perdas dos benefícios fiscais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Pagamento maior ou menor de tributos</a:t>
            </a:r>
          </a:p>
          <a:p>
            <a:pPr marL="4657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>
                <a:srgbClr val="67BCE8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pt-BR" sz="1800" dirty="0">
                <a:latin typeface="Arial" panose="020B0604020202020204" pitchFamily="34" charset="0"/>
                <a:ea typeface="ヒラギノ角ゴ Pro W3" charset="-128"/>
                <a:cs typeface="Arial" panose="020B0604020202020204" pitchFamily="34" charset="0"/>
              </a:rPr>
              <a:t>Aproveitamento indevido de tributos</a:t>
            </a:r>
          </a:p>
          <a:p>
            <a:pPr marL="360000" marR="0" lvl="1" indent="-180000" algn="l" defTabSz="914400" rtl="0" eaLnBrk="1" fontAlgn="base" latinLnBrk="0" hangingPunct="1">
              <a:lnSpc>
                <a:spcPct val="90000"/>
              </a:lnSpc>
              <a:spcBef>
                <a:spcPts val="1300"/>
              </a:spcBef>
              <a:spcAft>
                <a:spcPct val="0"/>
              </a:spcAft>
              <a:buClrTx/>
              <a:buSzTx/>
              <a:buFont typeface="Wingdings 3" pitchFamily="18" charset="2"/>
              <a:buChar char=""/>
              <a:tabLst/>
              <a:defRPr/>
            </a:pPr>
            <a:endParaRPr kumimoji="0" lang="pt-BR" sz="105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" name="CaixaDeTexto 2"/>
          <p:cNvSpPr txBox="1"/>
          <p:nvPr/>
        </p:nvSpPr>
        <p:spPr bwMode="auto">
          <a:xfrm>
            <a:off x="572995" y="1042125"/>
            <a:ext cx="8208912" cy="99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b">
            <a:prstTxWarp prst="textNoShape">
              <a:avLst/>
            </a:prstTxWarp>
            <a:spAutoFit/>
          </a:bodyPr>
          <a:lstStyle/>
          <a:p>
            <a:pPr marL="457200" indent="-457200" algn="just">
              <a:defRPr/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8 – RISCOS  </a:t>
            </a:r>
            <a:endParaRPr lang="pt-BR" sz="1000" b="1" cap="all" dirty="0" smtClean="0">
              <a:solidFill>
                <a:srgbClr val="162554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  <a:p>
            <a:pPr marL="457200" indent="-457200" algn="just">
              <a:defRPr/>
            </a:pPr>
            <a:endParaRPr lang="pt-BR" sz="1800" b="1" kern="0" dirty="0">
              <a:solidFill>
                <a:srgbClr val="1B2959"/>
              </a:solidFill>
              <a:latin typeface="Arial" charset="0"/>
              <a:ea typeface="ヒラギノ角ゴ Pro W3" charset="-128"/>
              <a:cs typeface="Arial" charset="0"/>
            </a:endParaRP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pt-BR" sz="2200" dirty="0" smtClean="0">
                <a:solidFill>
                  <a:srgbClr val="162554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endParaRPr lang="pt-BR" sz="2200" dirty="0">
              <a:solidFill>
                <a:srgbClr val="162554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2" name="Espaço Reservado para Conteúdo 1"/>
          <p:cNvSpPr txBox="1">
            <a:spLocks/>
          </p:cNvSpPr>
          <p:nvPr/>
        </p:nvSpPr>
        <p:spPr bwMode="auto">
          <a:xfrm>
            <a:off x="323850" y="1196752"/>
            <a:ext cx="8352606" cy="518318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1pPr>
            <a:lvl2pPr marL="895350" indent="-5143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2pPr>
            <a:lvl3pPr marL="1104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3pPr>
            <a:lvl4pPr marL="1485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4pPr>
            <a:lvl5pPr marL="1866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>
                <a:solidFill>
                  <a:srgbClr val="162554"/>
                </a:solidFill>
                <a:latin typeface="Helvetica"/>
                <a:ea typeface="ヒラギノ角ゴ Pro W3" charset="-128"/>
                <a:cs typeface="Helvetica"/>
              </a:defRPr>
            </a:lvl5pPr>
            <a:lvl6pPr marL="22479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800">
                <a:solidFill>
                  <a:srgbClr val="1C1C1C"/>
                </a:solidFill>
                <a:latin typeface="+mn-lt"/>
                <a:ea typeface="ヒラギノ角ゴ Pro W3" charset="-128"/>
              </a:defRPr>
            </a:lvl6pPr>
            <a:lvl7pPr marL="27051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800">
                <a:solidFill>
                  <a:srgbClr val="1C1C1C"/>
                </a:solidFill>
                <a:latin typeface="+mn-lt"/>
                <a:ea typeface="ヒラギノ角ゴ Pro W3" charset="-128"/>
              </a:defRPr>
            </a:lvl7pPr>
            <a:lvl8pPr marL="31623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800">
                <a:solidFill>
                  <a:srgbClr val="1C1C1C"/>
                </a:solidFill>
                <a:latin typeface="+mn-lt"/>
                <a:ea typeface="ヒラギノ角ゴ Pro W3" charset="-128"/>
              </a:defRPr>
            </a:lvl8pPr>
            <a:lvl9pPr marL="36195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" charset="0"/>
              <a:defRPr sz="1800">
                <a:solidFill>
                  <a:srgbClr val="1C1C1C"/>
                </a:solidFill>
                <a:latin typeface="+mn-lt"/>
                <a:ea typeface="ヒラギノ角ゴ Pro W3" charset="-128"/>
              </a:defRPr>
            </a:lvl9pPr>
          </a:lstStyle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20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charset="0"/>
              <a:buNone/>
              <a:defRPr/>
            </a:pPr>
            <a:endParaRPr lang="pt-BR" sz="1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charset="0"/>
              <a:buNone/>
              <a:defRPr/>
            </a:pPr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pt-BR" sz="8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ítulo 2"/>
          <p:cNvSpPr txBox="1">
            <a:spLocks/>
          </p:cNvSpPr>
          <p:nvPr/>
        </p:nvSpPr>
        <p:spPr bwMode="auto">
          <a:xfrm>
            <a:off x="323850" y="203925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05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m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55" y="2092416"/>
            <a:ext cx="8820472" cy="3528392"/>
          </a:xfrm>
          <a:prstGeom prst="rect">
            <a:avLst/>
          </a:prstGeom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648F461-6B1C-CA42-A063-2DCE900AB2CB}" type="slidenum">
              <a:rPr lang="it-IT" smtClean="0">
                <a:solidFill>
                  <a:srgbClr val="898C8A"/>
                </a:solidFill>
              </a:rPr>
              <a:pPr/>
              <a:t>29</a:t>
            </a:fld>
            <a:endParaRPr lang="it-IT" dirty="0">
              <a:solidFill>
                <a:srgbClr val="898C8A"/>
              </a:solidFill>
            </a:endParaRPr>
          </a:p>
        </p:txBody>
      </p:sp>
      <p:sp>
        <p:nvSpPr>
          <p:cNvPr id="9" name="Segnaposto testo 4"/>
          <p:cNvSpPr>
            <a:spLocks noGrp="1"/>
          </p:cNvSpPr>
          <p:nvPr>
            <p:ph type="body" sz="quarter" idx="4294967295"/>
          </p:nvPr>
        </p:nvSpPr>
        <p:spPr>
          <a:xfrm>
            <a:off x="529368" y="728167"/>
            <a:ext cx="6055533" cy="322075"/>
          </a:xfrm>
        </p:spPr>
        <p:txBody>
          <a:bodyPr/>
          <a:lstStyle/>
          <a:p>
            <a:pPr marL="0" indent="0">
              <a:lnSpc>
                <a:spcPts val="1000"/>
              </a:lnSpc>
              <a:spcBef>
                <a:spcPts val="0"/>
              </a:spcBef>
              <a:buNone/>
            </a:pPr>
            <a:r>
              <a:rPr lang="it-IT" sz="1400" dirty="0" smtClean="0">
                <a:solidFill>
                  <a:schemeClr val="accent2"/>
                </a:solidFill>
                <a:uFill>
                  <a:solidFill>
                    <a:srgbClr val="291C1D"/>
                  </a:solidFill>
                </a:uFill>
                <a:ea typeface="Adobe 仿宋 Std R"/>
              </a:rPr>
              <a:t> </a:t>
            </a:r>
            <a:endParaRPr lang="it-IT" sz="1400" dirty="0">
              <a:solidFill>
                <a:schemeClr val="accent2"/>
              </a:solidFill>
              <a:uFill>
                <a:solidFill>
                  <a:srgbClr val="291C1D"/>
                </a:solidFill>
              </a:uFill>
              <a:ea typeface="Adobe 仿宋 Std R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-2246394" y="2294140"/>
            <a:ext cx="2105980" cy="2124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b="1" dirty="0" smtClean="0"/>
              <a:t>Na importação</a:t>
            </a:r>
            <a:r>
              <a:rPr lang="pt-BR" sz="1600" dirty="0" smtClean="0"/>
              <a:t> </a:t>
            </a:r>
            <a:r>
              <a:rPr lang="pt-B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(art</a:t>
            </a:r>
            <a:r>
              <a:rPr lang="pt-B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711 do Decreto nº </a:t>
            </a:r>
            <a:r>
              <a:rPr lang="pt-B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6.759/2009: - 1% s/ VA, min 500,00 máx. 10% na DI</a:t>
            </a:r>
            <a:endParaRPr lang="en-US" sz="1600" baseline="30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-2268760" y="3320752"/>
            <a:ext cx="2105980" cy="2124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>
              <a:buNone/>
              <a:defRPr/>
            </a:pPr>
            <a:r>
              <a:rPr lang="pt-BR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 </a:t>
            </a:r>
            <a:r>
              <a:rPr lang="pt-B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Export. </a:t>
            </a:r>
            <a:r>
              <a:rPr lang="pt-BR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(art. 718 do RA</a:t>
            </a:r>
            <a:r>
              <a:rPr lang="pt-B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):</a:t>
            </a:r>
            <a:endParaRPr lang="pt-B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algn="ctr">
              <a:buNone/>
              <a:defRPr/>
            </a:pPr>
            <a:r>
              <a:rPr lang="pt-B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- 20% a 50% do valor da </a:t>
            </a:r>
            <a:r>
              <a:rPr lang="pt-B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mercadoria </a:t>
            </a:r>
            <a:endParaRPr lang="en-US" sz="1600" baseline="30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-2071395" y="1196752"/>
            <a:ext cx="2105980" cy="2124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>
              <a:buNone/>
              <a:defRPr/>
            </a:pPr>
            <a:endParaRPr lang="pt-B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None/>
              <a:defRPr/>
            </a:pPr>
            <a:r>
              <a:rPr lang="pt-B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Recolhimento </a:t>
            </a:r>
            <a:r>
              <a:rPr lang="pt-BR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menor dos tributos, </a:t>
            </a:r>
            <a:r>
              <a:rPr lang="pt-B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 virtude de erro </a:t>
            </a:r>
            <a:r>
              <a:rPr lang="pt-B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(</a:t>
            </a:r>
            <a:r>
              <a:rPr lang="pt-B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art. 725 do RA e art. 44 da Lei nº 9.430/1996</a:t>
            </a:r>
            <a:r>
              <a:rPr lang="pt-B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pt-B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75 a 225</a:t>
            </a:r>
            <a:r>
              <a:rPr lang="pt-B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</a:p>
          <a:p>
            <a:endParaRPr lang="pt-BR" sz="1400" dirty="0"/>
          </a:p>
        </p:txBody>
      </p:sp>
      <p:sp>
        <p:nvSpPr>
          <p:cNvPr id="13" name="Retângulo 12"/>
          <p:cNvSpPr/>
          <p:nvPr/>
        </p:nvSpPr>
        <p:spPr>
          <a:xfrm>
            <a:off x="-2268760" y="350776"/>
            <a:ext cx="2105980" cy="2124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 smtClean="0"/>
              <a:t>   Quanto ao  ICMS:</a:t>
            </a:r>
            <a:endParaRPr lang="pt-BR" sz="1400" dirty="0" smtClean="0"/>
          </a:p>
          <a:p>
            <a:endParaRPr lang="pt-BR" sz="1400" dirty="0"/>
          </a:p>
        </p:txBody>
      </p:sp>
      <p:sp>
        <p:nvSpPr>
          <p:cNvPr id="6" name="Retângulo 5"/>
          <p:cNvSpPr/>
          <p:nvPr/>
        </p:nvSpPr>
        <p:spPr>
          <a:xfrm>
            <a:off x="755576" y="888975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9 - PENALIDADES</a:t>
            </a:r>
            <a:endParaRPr lang="en-US" sz="1800" dirty="0"/>
          </a:p>
        </p:txBody>
      </p:sp>
      <p:sp>
        <p:nvSpPr>
          <p:cNvPr id="18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8.32562E-7 L 0.26805 0.063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3" y="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518 L 0.49896 -0.076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-1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43201E-6 L 0.72934 0.243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58" y="12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084 -0.00856 L 0.98733 0.367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187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media.licdn.com/mpr/mpr/AAEAAQAAAAAAAAWVAAAAJDZmMzliNjBlLWE3YjctNDdjZi1hY2Q4LTIxMTQwY2ZhMGI0Z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92571"/>
            <a:ext cx="2952328" cy="229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3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400452" y="1196752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None/>
              <a:defRPr/>
            </a:pPr>
            <a:r>
              <a:rPr lang="pt-BR" sz="24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33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pt-BR" sz="33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CONCEITO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0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	</a:t>
            </a:r>
            <a:endParaRPr lang="pt-BR" sz="800" b="1" cap="all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b="1" cap="all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algn="just">
              <a:buNone/>
              <a:defRPr/>
            </a:pPr>
            <a:endParaRPr lang="pt-BR" sz="1800" b="1" cap="all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b="1" cap="all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b="1" cap="all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b="1" cap="all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 </a:t>
            </a: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it-IT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18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000" dirty="0" smtClean="0"/>
          </a:p>
          <a:p>
            <a:pPr>
              <a:buNone/>
            </a:pPr>
            <a:r>
              <a:rPr lang="pt-BR" sz="1800" dirty="0" smtClean="0"/>
              <a:t>	</a:t>
            </a: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 algn="just">
              <a:lnSpc>
                <a:spcPct val="150000"/>
              </a:lnSpc>
              <a:buNone/>
            </a:pPr>
            <a:endParaRPr lang="pt-BR" sz="6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ítulo 2"/>
          <p:cNvSpPr>
            <a:spLocks noGrp="1"/>
          </p:cNvSpPr>
          <p:nvPr>
            <p:ph type="title" idx="4294967295"/>
          </p:nvPr>
        </p:nvSpPr>
        <p:spPr bwMode="auto">
          <a:xfrm>
            <a:off x="427656" y="260648"/>
            <a:ext cx="7993063" cy="838200"/>
          </a:xfrm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  <a:noAutofit/>
          </a:bodyPr>
          <a:lstStyle/>
          <a:p>
            <a:r>
              <a:rPr lang="pt-BR" sz="2400" b="1" i="1" dirty="0" smtClean="0">
                <a:latin typeface="Arial" charset="0"/>
                <a:cs typeface="Arial" charset="0"/>
              </a:rPr>
              <a:t/>
            </a:r>
            <a:br>
              <a:rPr lang="pt-BR" sz="2400" b="1" i="1" dirty="0" smtClean="0">
                <a:latin typeface="Arial" charset="0"/>
                <a:cs typeface="Arial" charset="0"/>
              </a:rPr>
            </a:b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Riscos fiscais </a:t>
            </a: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 Classificação Fiscal 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de Mercadorias</a:t>
            </a:r>
            <a:b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00808"/>
            <a:ext cx="1864618" cy="1864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tângulo de cantos arredondados 1"/>
          <p:cNvSpPr/>
          <p:nvPr/>
        </p:nvSpPr>
        <p:spPr bwMode="auto">
          <a:xfrm>
            <a:off x="6012160" y="4490752"/>
            <a:ext cx="1152128" cy="36004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pic>
        <p:nvPicPr>
          <p:cNvPr id="1026" name="Picture 2" descr="Resultado de imagem para visualizar mercadoria com lup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68"/>
          <a:stretch/>
        </p:blipFill>
        <p:spPr bwMode="auto">
          <a:xfrm>
            <a:off x="683569" y="3565427"/>
            <a:ext cx="1872207" cy="134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3" r="19760"/>
          <a:stretch/>
        </p:blipFill>
        <p:spPr bwMode="auto">
          <a:xfrm>
            <a:off x="4424188" y="4184483"/>
            <a:ext cx="1307871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9" t="22527" r="25771" b="14227"/>
          <a:stretch/>
        </p:blipFill>
        <p:spPr bwMode="auto">
          <a:xfrm rot="896636">
            <a:off x="5587745" y="2152540"/>
            <a:ext cx="2861860" cy="216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30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9 - PENALIDADES</a:t>
            </a: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ICMS</a:t>
            </a:r>
          </a:p>
          <a:p>
            <a:pPr lvl="1" algn="just">
              <a:buNone/>
              <a:defRPr/>
            </a:pPr>
            <a:endParaRPr lang="pt-BR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Nota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fiscal emitida com erro na classificação fiscal, que incorreu em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aplicação de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alíquota de ICMS incorreta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caracterização de nota fiscal inidônea:</a:t>
            </a:r>
          </a:p>
          <a:p>
            <a:pPr lvl="1" algn="just">
              <a:buNone/>
              <a:defRPr/>
            </a:pPr>
            <a:endParaRPr lang="pt-BR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a) recolhimento do imposto devido na operação;</a:t>
            </a:r>
          </a:p>
          <a:p>
            <a:pPr lvl="1" algn="just">
              <a:buNone/>
              <a:defRPr/>
            </a:pPr>
            <a:endParaRPr lang="pt-BR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b) multa sobre o valor da operação, pela emissão de documento fiscal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</a:t>
            </a:r>
          </a:p>
          <a:p>
            <a:pPr lvl="1" algn="just">
              <a:buNone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inobservância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 requisitos obrigatórios (isolada); e</a:t>
            </a:r>
          </a:p>
          <a:p>
            <a:pPr lvl="1" algn="just">
              <a:buNone/>
              <a:defRPr/>
            </a:pPr>
            <a:endParaRPr lang="pt-BR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c) multa sobre o valor do imposto, por erro na aplicação da alíquota (revalidação).</a:t>
            </a:r>
          </a:p>
          <a:p>
            <a:pPr lvl="1" algn="just">
              <a:buNone/>
              <a:defRPr/>
            </a:pP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Conector reto 4"/>
          <p:cNvCxnSpPr/>
          <p:nvPr/>
        </p:nvCxnSpPr>
        <p:spPr bwMode="auto">
          <a:xfrm flipH="1">
            <a:off x="2843808" y="4581128"/>
            <a:ext cx="72008" cy="64807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ector de seta reta 15"/>
          <p:cNvCxnSpPr/>
          <p:nvPr/>
        </p:nvCxnSpPr>
        <p:spPr bwMode="auto">
          <a:xfrm>
            <a:off x="2915816" y="5949280"/>
            <a:ext cx="2592288" cy="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Conector reto 41"/>
          <p:cNvCxnSpPr/>
          <p:nvPr/>
        </p:nvCxnSpPr>
        <p:spPr bwMode="auto">
          <a:xfrm>
            <a:off x="3491880" y="2780928"/>
            <a:ext cx="0" cy="136815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ector reto 43"/>
          <p:cNvCxnSpPr/>
          <p:nvPr/>
        </p:nvCxnSpPr>
        <p:spPr bwMode="auto">
          <a:xfrm>
            <a:off x="3491880" y="2852936"/>
            <a:ext cx="0" cy="1152128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AutoShape 2" descr="data:image/jpeg;base64,/9j/4AAQSkZJRgABAQAAAQABAAD/2wCEAAkGBhAPDxAODhISDRAPEBYPDw0PDg8ODQ8QFBAVFBUQFRQXHCYeFxojGRQSHy8gIycrLCwsFR4yNTAqNSYrLCkBCQoKDgwOGg8PGjUiHiQvNDIvNSwtKTUsKS0sMyk0LCwvLjQsMjQsNSw1LC0qMSwqNTUyLCwsKiw0NSwqNCwpLP/AABEIAKQBNAMBIgACEQEDEQH/xAAcAAACAgMBAQAAAAAAAAAAAAAAAQQFAgMGBwj/xABKEAABAwIACAoFCQcDBAMAAAABAAIDBBEFBhIhMWFxkQcTFCIyQVFysbIjVIHB0RY0QmJzkpOh8BckQ7PC0uEzUmMlNWTDFUSi/8QAGgEBAAMBAQEAAAAAAAAAAAAAAAECAwQGBf/EADMRAAIBAgMECQIGAwAAAAAAAAABAgMRBBIhBTFBYRNRcYGRscHR8DKhBhQVIjPhFjRS/9oADAMBAAIRAxEAPwD2GecuJz2ANgAbX1labfq5THvPisZJA0FziGtGkk2A6lIMrbd5RbbvKaEArbd5RbbvKaEArbd5RbbvKaEArbd5RbbvKaEArbd5RbbvKaEArbd5RbbvKaEArbd5RbbvKaEArbd5RbbvKaEArbd5RbbvKaEArbd5RbbvKaEArbd5Stt3lZKkw5XzMqKSnhe2PlBkDnujElshmULC41q8IObsvlik5qCu/ly6ydu8ott3lVb6KttzaqMnqDqQBp22fdY4Jwu98slNUsEVREA7mEmOWM5hIy+cZ+rqU9Ho2nexHSJNJq1y1tt3lO23eVBrBU8dDxJjEFzx4eDxhHVkqcqNWsWTvcLbd5RbbvKaFBYVtu8ott3lNCAVtu8ott3lNCAVtu8ott3lNCAVtu8oFxoJHtKaEBIirQBZ+kdfaO1JV1UM42e8oQEoe8+KpsbqDjqR7Mt0YBa52TbnWcLA6rm/sVyPefFQcO/Npdg87UBW4OxljbVPwZK700IY2OV5A5ReJrtgfn0dfV2LoF4/wlYOmiwg+pILY5ix0UoObKZG1pF+pwLbrpcRsfxPk0tYbTWtHObBsvY09j/G3auaFb9zjLrPQYnZN8NDE4fVZVmXU7avx3rh2bu7QmhdJ58SE0IBITQgEhNCASE0IBITQgEhNCASE0IBITQgEuew5/3DBvfm/krolzWM0TnVuDmseYnF01pGhjnN9F1BwIPZnHWt6H19z8mc+J+jvXmjpFQBwkwqMjPyelLZnDQHSOBaw67Amy14YoK2OMyR1Us7Wc6WDioI5JGDpBj2MBBtdWeAYacQMfSi0co4zKJLnvc7S57jnLr9vYpSUIuV73009SHJzko2tbXXj2CrsJujqKaEAETl4c43u3JbcWTwvhQw8VHG0STTvyImF2S3MLue4/7QM6h4Z+fYP70v8tZYyYOmcYKmmAfNSvLhE42EjHNs5oPbZIxjeN+KfjrYiU52nbg/tpf1M3wYQAymzU8h08Uad8bTqD8s77K1fIGtLnkNDW5TnE2a0AXJJ7FUYJxqhqHcS4OppxmNPMMl5P1T9Lx1LDHOT91EYzcfNHC4/VfIA4bkcJOahJW7iVUioOcHfvMqevqasZdMGU8F/RzTMdLJMP8Ae2MFtm30XOdSqOOrbJaZ8M0ZB5zInQyNd1c0ucCNPWrBkYaA1osGiwHYALBNZufBLT5xNI03vbd/nAqa/DDxMKWmYJZsnLe5xLYYGHQ55GknqaEjT14GUJqeQjPxRpnxtOrLyyRtso2J/PbVzuzvlrJAT1hjLNY32DxXQK82qbypbt/z2KU06kc7e/dy+cyuwRhcT5bXNMM0LsiaAm5YToIPW0jOCtVbhSQz8kpg3jBHxssslzHCw5mjJHScT1XGYLRK3IwrGW5uOpHh47eLeC0/mVowtDPS1Rr4IzUxyRiKohb/AKoydEjR15s1ldQi5acVddvy/wBikpyUdeDs7dXX5X7ywhhrWyNy5IJ4ybPtC+CRo7W89wPUrNV+B8YIKsEwu5w6UTubKza33jMrFYVMydpKz7DenlavF3TItVpGz3lCKrpDZ7yhUNCU0e/xUHD3zaXYPO1T2/HxUHD3zaXYPO1AbcI4OiqY3wzNEjHizmnq7CD1HWvGsb8S5cHvyheSnebRy/SBt0HjqOnUfyXs0ryHmyykijmY6ORoexws9jhdpHZZY1aSqLmfV2btOpgZ6axe9eq5nnGJXCNkBtNXuJb0Y6l2ct6g2Q9n1t/avTAb5xnBzgjOCO1eR458Hr6TKqKbKlptLmnnSQ7e1uvq6+1acT8f5KLJhmvNTaLaZItbD1j6u5YQquDyzPs4zZlLGw/NYHvXzc+XHz9jQtGD8IRVEbZoHiSN4uHDwI0g6jnUiy7E7nkpRcXaSsxITsiykgSE7IsgEhOyLIBITsiyASE7IsgEhOyLIBITsiyAS57Dv/cMGd+b+SuistMtFG97JHNDnxXMbyOczKFjbaFpTlld31P7pozqwc1Zda+zTNtlzuAL01VUUB6BPKaX7N557PY5dHZaZaGN0jJXMaZI7hjyOc0HSAUhJJNPc/PgRODbUlvXlxKfDPz7B/el/lq7Mgyg24yiCQ2/OIGkgLGWjY97JHNDnx3MbjpZcWNlHwlgaGpyeOZlFl8h4c5j2X05Lm5xoG5HKMsqfBe4UZRzNcX7FXjxRxOo5JHi0kYBgeM0glyhktadZzWW7DuD5ZqIAC87GxzNb2yx2cW+2xCk02L0DHiSz5Xt6Dp5pZyzu5ZOT7FZK/S5VFR1s76lOizOTlpdW079SFgnCjKmJssZ0jnsOZ0b/pMcOog3UsuAIFxc6BcXNuwKBVYvU8jzKWujkPSkhkkge7vFhF/asqHAUEDzIxpMhGSZZJHyy5JN8nKeSbKksm9X+c7l49JudvnKxV4GeKSqqKOQ5IqJXVVM45mvDwMuMHRcEaNa6I5s5zW0nqC01uD4p2cXMxsjdOS4Xse0dhUD5K0xsHCWRo/hSVNRJFsyHOIt7FaUozd5aP5zKxjOCyx1XD5ZkTBr+VVslU3PDBHyaF/VI8uvI5va0WAur5sgJIBBLczgDnbcXF+zMQnHEGgNaA1rRYNAAAHYAoFZi9TzScc5rmykAGWKSSGQgC1i5hBOgblDlGT10XAmMZQWmr4lVjDRsbV0UsQDal0+SS3M58WSS/KHWABp1rpVDocDQwOL42kvcLGWR75ZSOzLeSbalNSpPMklwJpwytt8SHV9IbPeUJ1fSGz3lCyNSW3R+u1QcPfNpdjfO1T2aP12qDh75tLsb52oB1J5xWDX2zhOsPPPs8FqBUAnxTB2Y6ezqK4DHDgyD8qoweA11rupAAGu1x9TT9XRsXZBylQ1XU7eqTgpqzOvCYyrhJ56T7ep9p4ZgLGGpwdMTHdtnWmp5Lhr7dTm9TtekL17FnHCnr2+jPFzAXfTvIyx2lv+5use2y1Y14kQV7S/NFUAc2do09gePpD8wvJMKYGqsHTASB0T2m8U7Cch2tj/AHLk/fQfWj1TWE2zG6/ZV8/dfdHvyFy/B5jFNXUrnVFnPik4vjALF4yQcogZr5+pdQDfRn2LtjJSV0eRxFCWHqypT3oEJoVjASE0IBITQgEhNCASE0IBITQgEhNCASE0IBITQgEhNCASE0IBITQgEhNCASE0ICFWdIbPeUIrekO77yhATGDN+u1QcPj92l2N87VPZo/XaoOH/m0uxvnagNVc70h9ngtAcssJO9K72eC0B6gG8OWQK0ByzDkBLgqi3Mc47Oxba2ghqonRTNbLG4Z2u6tYOkHWFBDlnHKQbjMm8mMnF3i7M1Yr4rtweJo4nF8csokYHdNgyQC0nr0ada8xZjlU0FdVCJ3GQ8qmLqd/+mfSuvY6WnZ+a9lpp8sX0W3LnsaMQaauu8egn6pmAWcfrt+ltzHWuepTdlk4H29n4+kqs3jFmU0rvs4/2tTfi3jnS14AjdxcvXTyECTN1t/3DWFfWXgWHcVqugf6ZhDQ7mVEeeMkaCHDonUbFdDi1wpTwZMVYDUxDNxn8dg26H+3PrVYYi2kztxWwlOPTYKWaPVfyfHsevaeuWRZQMD4ep6xnGU0gkHW3O2Rp7HNOcKwsupNPVHmZwlCTjJWa6xWRZNCkoKyLJoQCsiyaEArIsmhAKyLJoQCsiyaEArIsmhAKyLJoQCsiyaEArIsmhAKyLJoQCsiyaEBBrekO77yhOu6Q7vvKEBMj0frtULD/wA2l2N87VPjGb9dqg4fH7tLsb52oCtws60ztg8FGD1lhx9qhw1DwURsigEwPWYeojZFsa9ASg9ZByjB6zD0BcYMOZ20eC1MrC1xGkZRzHb1LPA5u120eCgyu5zu8fEoC2vHM0tcA9rhZ0bwCCOwg6VwuMnBPFJlSULuIfnPEOzwuP1TpZ+YXSNf2ZlMgwiRmfnHb1/5VJQjPedeFxlbCyzUpW8n2o8JqqCswfKDI2WkkHReCW32Pbmd7Cuyxe4WpGWjrmca3Rx8YAkGtzdDvZbYvTKilhqYzHKxk7DpY9ocNx0FcHjDwRseTJQv4o5zxEl3Rk/VfpbsN1zOlOm7wZ6WO1cHj45MbDK+v+968jtsE4dpqtuXTStlHWAbPbqc05wpy+eq7BNZQSXkZLTPHRlaXNB7sjcx3r1rgzw1PWUb31L+NfHOYg8gBxaI2OGVbSecc60p1szytanzto7IjhqfT0p5offxWjOrQqfB2OFFO8xNmayVrywxSERvLmkght+lo6ldWW6kpbj4lSlOm7TTT5mKFlZFlYzMULKyLIDFCysiyAxQsrIsgMULKyLIDFCysiyAxQsrIsgMULKyLIDFCysiyAxQsrIsgK+u6Q7vvKE6/pDu+8oQE2LQP11qFh/5rLsb52qfF0R+utQcYPmsuxvnaoBzuMT7VL9jfKoDZVvxpktVvGpvlCrWyoCwbKtrZFXtlW1siAntkWbZFBbKtrZEB0uAjdr+8PBVszue/vO8xU/Fs3Y/vDwVTO/0j++7zFAbw9ZByjB6zD0BKZIRnBse0KbDhM6Hi+saf8qrD1mHoC8cIp2ljg2VrhZzHtDgR2EFaMEYDgo2vZTM4pkkhlcwFxaHkAG19A5ozKsa9W+DZS5pyjextfVYKLK9y6qSUXBPR8OB4xjTiPXQyzTGIyxPke8PhvIA1ziRlAZxm1KLgbHqupLBkpewfwZvSN2Z+cPYV7pHXMJtfJOjP8VW4ZxOoqzPNC0u6pYzxcn3m6dPXcLleHad4M9PR29CpBUsXTUly9n6M5bBXDDA+zaqJ8BOmSP0sY1kZnbgV2mDMO01UL080cuprhlja3SF59hfgbcLuo5wf+KcW3PaPd7VxeFMVq6iOXLC+MNNxNHdzBb6WW3o+2yjpKsPqRp+nbNxn+tUyvqfs9fBn0HZC8IwZwiYRp7ATcc0ZsidolFtvS/NddgzhlYbCrpy06C+BwcNZyXEW2XK0jiIPfocFf8AD+LpaxSkuT9GekoVdgLGKnrmOkpnF7WOyXZTHMLXWvax05uxWLHA9Eg2NjY3sR1LdST1R8OdOVOTjNWa6wQnZCkoJCaEAkJoQCQmhAJCaEAkJoQCQmhAV+EBzh3feUIwj0x3feU1IJ0XRH661Bxg+ay7G+dqnw9EKDjAP3WXY3ztUA4vG99qyTY3yhVLZVOx1fauk7rPKFTNlQFg2VbWyqvbKtrZUBYNlW1sqr2yra2VAdpim67JO+PBUtTJ6WT7R3mKtsS3Xjl748q5+sk9LL9q/wA5QElsi2NkUBsq2tkQE4SLMPUJsi2iRASw9XWBTdju/wD0hc62RdBi+bxu7/8ASEBXPdnO0+K2RVLm9EkeCivdzjtPimHoC1iwqfpAHWMxUuKuY7rsew5lQhyzDkBLwlilRVVzNBG4n6bRkP8AvNsVyOEeBqB1zTTyRG9w2UNlaNQIsV08cxGgkbCpUeE3jTZ23MVnKlCW9HdQ2jisP/HNpeK8GVXB/itNg6KeKcsflyh7HRkkFuSBnBAscy8txihrKWtq5miemD6iVzZWcZG1zXSuLTlDMb3G9e7UlTxgJtaxtpujlMZu0kaSCHf5VJUU0knax2YXa86VadapFSz7+B4hRcJuEos3HCYf8sbXfmLFXtDwzzCwqKeOT60T3xm2x2VfeF6FVYqUExLn00DidLhExrjru3OVR13BLg6ToCWnOm8clxueCFl0dWO5n0f1DZVb+Wjl7EvRoj0nC9Qv/wBRs0O1geP/AMlW1LwiYMlzNqWsPZKySL83NA/NctVcCg/g1ZGqSC/5h3uVVVcDta3/AE5IZRrL4z4FTnrLeiPyux6v01XH5zXqeq02GqaUXinikHayVjh+RUtrgc4IOsEELwmfg1wmwn92LwPpMlhcD7Mq/wCS9F4K8Fz01LNHUxvheaguDZAQS3iowCO0ZjuV4VZSlZxscWO2bh6FJ1aVZT5aej9Ds7IsvB8KVGE2VE/FurWM46TJyHVLWZPGG1rZrWWmPGjCsX8eqH2hkf57qn5lcUdK/Ds5RTjVie/IsvAxwiYTH/2n+1kR8WrL9pOFPWj+FB/Yp/NR6h/jOK/6j4v2PeSnZeA1eP2EZo3RSVBcx4s4cXE242htx7F1PB9jbhORzYOKdXQg2MryWuibcX9KRZ1uw5ypjiIydjKv+H69Ck6kpR058O12PVbIsmiy6TzxW4R6Y7vvKaMI9Md33lCAnwjmj9dag4w/NZdjfO1ToeiP11qFjD81l2N87UB53j261fL3WeQKibIrfhAd/wBQl7rPIFz4egJrZFsbKoTXrY2RATmyra2VQGyLY2RAehYhOvFN9oPKuarpPTTfbP8A5hXQ8HTrwz/ajyBcnhCT08/20n8xyAkNlW1sqrmyra2VAWLZVtbKq5sq2tlQFg2RdNiy68T/ALT+lq45sq63FF14n/a/0NQFRI/nO7x8Uw9RZZOe7vHxTbIgJgesw9RGyLY16AlByyDlGD1mHoC8wN0XbR4KBMee/vHxU3AZu1/eHgq6d3Pf33eYoDNr7aMy3Mq3jQ4+KiByyykBObhF+o+xbW4TPW0ewquumCgLMYTb1tP5FSIJg8Ei+Y2zqlurPBfRd3vcEBs5azRc7ikamI6be1qrHnOdp8UkBZmWH6v3P8JZUHYz7g+CrbIshN2Taynppo3RSBhY8Wc22TcdlwttKYImNjiyI2NFmsYA1oGoBVlkrKLLeTnk1lvoXwz5x1prGHot7o8FmpKlZhLpju+8oTwl0x3feUICfB0R+utQsYfmsuxvnap0HRt2XH5rVhGj46J8RcWZYtlNAJabgg583UgPKOEM/wDUZe6zyBc4HL1PCvB0yqldPNUyl7gAS1kTRmFhmson7JoPWJvuxf2oDzkOWYevRP2TwesTfdi/tR+yiH1ib7sX9qA8+D1sEi779lUPrE33Yv7U/wBlkPrE33Yv7UBt4M3Xhn+1HkC43CUn7xUfby/zXL0TA2KbqNrmQVLwHuynZUUTje1uxV03BrG973uqZcp7nPdZkQF3OLj1dpQHDtkW1sq7EcGUfrMv3YvgmODSP1mX7kXwQHJNlW1sq6ocG7PWZfuRfBMcHTPWZfuRfBAcy2VdpiS68En2v/rYoY4PW+sy/ci+CssGYuyUzSyKpfZzso5UMRN7AdmoIDk5pOe/vu8xQ2VXzsRASTymW5JJ9HFpJv2IGIv/AJMn4cXwQFM2VbGyK3GJH/kyfhxfBMYlH1mT8OH4ICsbItjZFYjE0+syfhw/BP5Hn1mT8KH4ICZi6btf3h4KrqH+kf33eYqzo8BywghlS6xNzeGI+5aH4rPJLjUvu4kn0UOkm/YgIQesw5Svkq/1l/4UPwT+S7/WX/hQ/BARg5ZBykfJl/rL/wAKH4I+TUnrL/wofggNAKtsEHmu73uCg/JuT1l/4MPwW+nwRNGCG1Ls5vnhiPuQEV5znafFK63HF6TTyl+f/hh+CXyek9Zf+DD8EBrui62/J6X1l/4MPwR8n5fWX/gw/BAakWW35Py+sv8AwYfgj/4CX1l/4MPwQFvD0W7B4LOy5ubAFaaqOVlYWxMjDXt4tt32cTk5A5uj6WldJZAVmE+mO6PEoWythL3c3PYWO3T70ICVNm5wzH8io3LXatyEIA5a7VuRy12rchCAOWu1bkctdq3IQgDlrtW5HLXatyEIA5a7VuRy12rchCAOWu1bkctdq3IQgDlrtW5HLXatyEIA5a7VuRy12rchCAOWu1bkctdq3IQgDlrtW5HLXatyEIA5a7VuRy12rchCAOWu1bkctdq3IQgDlrtW5HLXatyEIA5a7VuRy12rchCAOWu1bkctdq3IQgDlrtW5HLXatyEIA5a7VuRy12rchCAOWu1bkctdq3IQgDlrtW5ZR1LnG2jWBnQhASmsAFh/k60IQgP/2Q=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0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7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31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8 - penalidades</a:t>
            </a: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ICMS</a:t>
            </a:r>
          </a:p>
          <a:p>
            <a:pPr lvl="1" algn="just">
              <a:buNone/>
              <a:defRPr/>
            </a:pPr>
            <a:endParaRPr lang="pt-BR" sz="1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Recolhimento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menor de ICMS na apuração, tendo em vista erro na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utilização da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classificação fiscal, constatado em ação fiscal:</a:t>
            </a: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a) recolhimento da diferença com acréscimos legais; e</a:t>
            </a: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b) multa sobre o valor do imposto devido (revalidação).</a:t>
            </a:r>
          </a:p>
          <a:p>
            <a:pPr lvl="1" algn="just">
              <a:buNone/>
              <a:defRPr/>
            </a:pP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Conector reto 4"/>
          <p:cNvCxnSpPr/>
          <p:nvPr/>
        </p:nvCxnSpPr>
        <p:spPr bwMode="auto">
          <a:xfrm flipH="1">
            <a:off x="2843808" y="4581128"/>
            <a:ext cx="72008" cy="64807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ector de seta reta 15"/>
          <p:cNvCxnSpPr/>
          <p:nvPr/>
        </p:nvCxnSpPr>
        <p:spPr bwMode="auto">
          <a:xfrm>
            <a:off x="2915816" y="5949280"/>
            <a:ext cx="2592288" cy="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Conector reto 41"/>
          <p:cNvCxnSpPr/>
          <p:nvPr/>
        </p:nvCxnSpPr>
        <p:spPr bwMode="auto">
          <a:xfrm>
            <a:off x="3491880" y="2780928"/>
            <a:ext cx="0" cy="136815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ector reto 43"/>
          <p:cNvCxnSpPr/>
          <p:nvPr/>
        </p:nvCxnSpPr>
        <p:spPr bwMode="auto">
          <a:xfrm>
            <a:off x="3491880" y="2852936"/>
            <a:ext cx="0" cy="1152128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AutoShape 2" descr="data:image/jpeg;base64,/9j/4AAQSkZJRgABAQAAAQABAAD/2wCEAAkGBhAPDxAODhISDRAPEBYPDw0PDg8ODQ8QFBAVFBUQFRQXHCYeFxojGRQSHy8gIycrLCwsFR4yNTAqNSYrLCkBCQoKDgwOGg8PGjUiHiQvNDIvNSwtKTUsKS0sMyk0LCwvLjQsMjQsNSw1LC0qMSwqNTUyLCwsKiw0NSwqNCwpLP/AABEIAKQBNAMBIgACEQEDEQH/xAAcAAACAgMBAQAAAAAAAAAAAAAAAQQFAgMGBwj/xABKEAABAwIACAoFCQcDBAMAAAABAAIDBBEFBhIhMWFxkQcTFCIyQVFysbIjVIHB0RY0QmJzkpOh8BckQ7PC0uEzUmMlNWTDFUSi/8QAGgEBAAMBAQEAAAAAAAAAAAAAAAECAwQGBf/EADMRAAIBAgMECQIGAwAAAAAAAAABAgMRBBIhBTFBYRNRcYGRscHR8DKhBhQVIjPhFjRS/9oADAMBAAIRAxEAPwD2GecuJz2ANgAbX1labfq5THvPisZJA0FziGtGkk2A6lIMrbd5RbbvKaEArbd5RbbvKaEArbd5RbbvKaEArbd5RbbvKaEArbd5RbbvKaEArbd5RbbvKaEArbd5RbbvKaEArbd5RbbvKaEArbd5RbbvKaEArbd5RbbvKaEArbd5Stt3lZKkw5XzMqKSnhe2PlBkDnujElshmULC41q8IObsvlik5qCu/ly6ydu8ott3lVb6KttzaqMnqDqQBp22fdY4Jwu98slNUsEVREA7mEmOWM5hIy+cZ+rqU9Ho2nexHSJNJq1y1tt3lO23eVBrBU8dDxJjEFzx4eDxhHVkqcqNWsWTvcLbd5RbbvKaFBYVtu8ott3lNCAVtu8ott3lNCAVtu8ott3lNCAVtu8oFxoJHtKaEBIirQBZ+kdfaO1JV1UM42e8oQEoe8+KpsbqDjqR7Mt0YBa52TbnWcLA6rm/sVyPefFQcO/Npdg87UBW4OxljbVPwZK700IY2OV5A5ReJrtgfn0dfV2LoF4/wlYOmiwg+pILY5ix0UoObKZG1pF+pwLbrpcRsfxPk0tYbTWtHObBsvY09j/G3auaFb9zjLrPQYnZN8NDE4fVZVmXU7avx3rh2bu7QmhdJ58SE0IBITQgEhNCASE0IBITQgEhNCASE0IBITQgEuew5/3DBvfm/krolzWM0TnVuDmseYnF01pGhjnN9F1BwIPZnHWt6H19z8mc+J+jvXmjpFQBwkwqMjPyelLZnDQHSOBaw67Amy14YoK2OMyR1Us7Wc6WDioI5JGDpBj2MBBtdWeAYacQMfSi0co4zKJLnvc7S57jnLr9vYpSUIuV73009SHJzko2tbXXj2CrsJujqKaEAETl4c43u3JbcWTwvhQw8VHG0STTvyImF2S3MLue4/7QM6h4Z+fYP70v8tZYyYOmcYKmmAfNSvLhE42EjHNs5oPbZIxjeN+KfjrYiU52nbg/tpf1M3wYQAymzU8h08Uad8bTqD8s77K1fIGtLnkNDW5TnE2a0AXJJ7FUYJxqhqHcS4OppxmNPMMl5P1T9Lx1LDHOT91EYzcfNHC4/VfIA4bkcJOahJW7iVUioOcHfvMqevqasZdMGU8F/RzTMdLJMP8Ae2MFtm30XOdSqOOrbJaZ8M0ZB5zInQyNd1c0ucCNPWrBkYaA1osGiwHYALBNZufBLT5xNI03vbd/nAqa/DDxMKWmYJZsnLe5xLYYGHQ55GknqaEjT14GUJqeQjPxRpnxtOrLyyRtso2J/PbVzuzvlrJAT1hjLNY32DxXQK82qbypbt/z2KU06kc7e/dy+cyuwRhcT5bXNMM0LsiaAm5YToIPW0jOCtVbhSQz8kpg3jBHxssslzHCw5mjJHScT1XGYLRK3IwrGW5uOpHh47eLeC0/mVowtDPS1Rr4IzUxyRiKohb/AKoydEjR15s1ldQi5acVddvy/wBikpyUdeDs7dXX5X7ywhhrWyNy5IJ4ybPtC+CRo7W89wPUrNV+B8YIKsEwu5w6UTubKza33jMrFYVMydpKz7DenlavF3TItVpGz3lCKrpDZ7yhUNCU0e/xUHD3zaXYPO1T2/HxUHD3zaXYPO1AbcI4OiqY3wzNEjHizmnq7CD1HWvGsb8S5cHvyheSnebRy/SBt0HjqOnUfyXs0ryHmyykijmY6ORoexws9jhdpHZZY1aSqLmfV2btOpgZ6axe9eq5nnGJXCNkBtNXuJb0Y6l2ct6g2Q9n1t/avTAb5xnBzgjOCO1eR458Hr6TKqKbKlptLmnnSQ7e1uvq6+1acT8f5KLJhmvNTaLaZItbD1j6u5YQquDyzPs4zZlLGw/NYHvXzc+XHz9jQtGD8IRVEbZoHiSN4uHDwI0g6jnUiy7E7nkpRcXaSsxITsiykgSE7IsgEhOyLIBITsiyASE7IsgEhOyLIBITsiyAS57Dv/cMGd+b+SuistMtFG97JHNDnxXMbyOczKFjbaFpTlld31P7pozqwc1Zda+zTNtlzuAL01VUUB6BPKaX7N557PY5dHZaZaGN0jJXMaZI7hjyOc0HSAUhJJNPc/PgRODbUlvXlxKfDPz7B/el/lq7Mgyg24yiCQ2/OIGkgLGWjY97JHNDnx3MbjpZcWNlHwlgaGpyeOZlFl8h4c5j2X05Lm5xoG5HKMsqfBe4UZRzNcX7FXjxRxOo5JHi0kYBgeM0glyhktadZzWW7DuD5ZqIAC87GxzNb2yx2cW+2xCk02L0DHiSz5Xt6Dp5pZyzu5ZOT7FZK/S5VFR1s76lOizOTlpdW079SFgnCjKmJssZ0jnsOZ0b/pMcOog3UsuAIFxc6BcXNuwKBVYvU8jzKWujkPSkhkkge7vFhF/asqHAUEDzIxpMhGSZZJHyy5JN8nKeSbKksm9X+c7l49JudvnKxV4GeKSqqKOQ5IqJXVVM45mvDwMuMHRcEaNa6I5s5zW0nqC01uD4p2cXMxsjdOS4Xse0dhUD5K0xsHCWRo/hSVNRJFsyHOIt7FaUozd5aP5zKxjOCyx1XD5ZkTBr+VVslU3PDBHyaF/VI8uvI5va0WAur5sgJIBBLczgDnbcXF+zMQnHEGgNaA1rRYNAAAHYAoFZi9TzScc5rmykAGWKSSGQgC1i5hBOgblDlGT10XAmMZQWmr4lVjDRsbV0UsQDal0+SS3M58WSS/KHWABp1rpVDocDQwOL42kvcLGWR75ZSOzLeSbalNSpPMklwJpwytt8SHV9IbPeUJ1fSGz3lCyNSW3R+u1QcPfNpdjfO1T2aP12qDh75tLsb52oB1J5xWDX2zhOsPPPs8FqBUAnxTB2Y6ezqK4DHDgyD8qoweA11rupAAGu1x9TT9XRsXZBylQ1XU7eqTgpqzOvCYyrhJ56T7ep9p4ZgLGGpwdMTHdtnWmp5Lhr7dTm9TtekL17FnHCnr2+jPFzAXfTvIyx2lv+5use2y1Y14kQV7S/NFUAc2do09gePpD8wvJMKYGqsHTASB0T2m8U7Cch2tj/AHLk/fQfWj1TWE2zG6/ZV8/dfdHvyFy/B5jFNXUrnVFnPik4vjALF4yQcogZr5+pdQDfRn2LtjJSV0eRxFCWHqypT3oEJoVjASE0IBITQgEhNCASE0IBITQgEhNCASE0IBITQgEhNCASE0IBITQgEhNCASE0ICFWdIbPeUIrekO77yhATGDN+u1QcPj92l2N87VPZo/XaoOH/m0uxvnagNVc70h9ngtAcssJO9K72eC0B6gG8OWQK0ByzDkBLgqi3Mc47Oxba2ghqonRTNbLG4Z2u6tYOkHWFBDlnHKQbjMm8mMnF3i7M1Yr4rtweJo4nF8csokYHdNgyQC0nr0ada8xZjlU0FdVCJ3GQ8qmLqd/+mfSuvY6WnZ+a9lpp8sX0W3LnsaMQaauu8egn6pmAWcfrt+ltzHWuepTdlk4H29n4+kqs3jFmU0rvs4/2tTfi3jnS14AjdxcvXTyECTN1t/3DWFfWXgWHcVqugf6ZhDQ7mVEeeMkaCHDonUbFdDi1wpTwZMVYDUxDNxn8dg26H+3PrVYYi2kztxWwlOPTYKWaPVfyfHsevaeuWRZQMD4ep6xnGU0gkHW3O2Rp7HNOcKwsupNPVHmZwlCTjJWa6xWRZNCkoKyLJoQCsiyaEArIsmhAKyLJoQCsiyaEArIsmhAKyLJoQCsiyaEArIsmhAKyLJoQCsiyaEBBrekO77yhOu6Q7vvKEBMj0frtULD/wA2l2N87VPjGb9dqg4fH7tLsb52oCtws60ztg8FGD1lhx9qhw1DwURsigEwPWYeojZFsa9ASg9ZByjB6zD0BcYMOZ20eC1MrC1xGkZRzHb1LPA5u120eCgyu5zu8fEoC2vHM0tcA9rhZ0bwCCOwg6VwuMnBPFJlSULuIfnPEOzwuP1TpZ+YXSNf2ZlMgwiRmfnHb1/5VJQjPedeFxlbCyzUpW8n2o8JqqCswfKDI2WkkHReCW32Pbmd7Cuyxe4WpGWjrmca3Rx8YAkGtzdDvZbYvTKilhqYzHKxk7DpY9ocNx0FcHjDwRseTJQv4o5zxEl3Rk/VfpbsN1zOlOm7wZ6WO1cHj45MbDK+v+968jtsE4dpqtuXTStlHWAbPbqc05wpy+eq7BNZQSXkZLTPHRlaXNB7sjcx3r1rgzw1PWUb31L+NfHOYg8gBxaI2OGVbSecc60p1szytanzto7IjhqfT0p5offxWjOrQqfB2OFFO8xNmayVrywxSERvLmkght+lo6ldWW6kpbj4lSlOm7TTT5mKFlZFlYzMULKyLIDFCysiyAxQsrIsgMULKyLIDFCysiyAxQsrIsgMULKyLIDFCysiyAxQsrIsgK+u6Q7vvKE6/pDu+8oQE2LQP11qFh/5rLsb52qfF0R+utQcYPmsuxvnaoBzuMT7VL9jfKoDZVvxpktVvGpvlCrWyoCwbKtrZFXtlW1siAntkWbZFBbKtrZEB0uAjdr+8PBVszue/vO8xU/Fs3Y/vDwVTO/0j++7zFAbw9ZByjB6zD0BKZIRnBse0KbDhM6Hi+saf8qrD1mHoC8cIp2ljg2VrhZzHtDgR2EFaMEYDgo2vZTM4pkkhlcwFxaHkAG19A5ozKsa9W+DZS5pyjextfVYKLK9y6qSUXBPR8OB4xjTiPXQyzTGIyxPke8PhvIA1ziRlAZxm1KLgbHqupLBkpewfwZvSN2Z+cPYV7pHXMJtfJOjP8VW4ZxOoqzPNC0u6pYzxcn3m6dPXcLleHad4M9PR29CpBUsXTUly9n6M5bBXDDA+zaqJ8BOmSP0sY1kZnbgV2mDMO01UL080cuprhlja3SF59hfgbcLuo5wf+KcW3PaPd7VxeFMVq6iOXLC+MNNxNHdzBb6WW3o+2yjpKsPqRp+nbNxn+tUyvqfs9fBn0HZC8IwZwiYRp7ATcc0ZsidolFtvS/NddgzhlYbCrpy06C+BwcNZyXEW2XK0jiIPfocFf8AD+LpaxSkuT9GekoVdgLGKnrmOkpnF7WOyXZTHMLXWvax05uxWLHA9Eg2NjY3sR1LdST1R8OdOVOTjNWa6wQnZCkoJCaEAkJoQCQmhAJCaEAkJoQCQmhAV+EBzh3feUIwj0x3feU1IJ0XRH661Bxg+ay7G+dqnw9EKDjAP3WXY3ztUA4vG99qyTY3yhVLZVOx1fauk7rPKFTNlQFg2VbWyqvbKtrZUBYNlW1sqr2yra2VAdpim67JO+PBUtTJ6WT7R3mKtsS3Xjl748q5+sk9LL9q/wA5QElsi2NkUBsq2tkQE4SLMPUJsi2iRASw9XWBTdju/wD0hc62RdBi+bxu7/8ASEBXPdnO0+K2RVLm9EkeCivdzjtPimHoC1iwqfpAHWMxUuKuY7rsew5lQhyzDkBLwlilRVVzNBG4n6bRkP8AvNsVyOEeBqB1zTTyRG9w2UNlaNQIsV08cxGgkbCpUeE3jTZ23MVnKlCW9HdQ2jisP/HNpeK8GVXB/itNg6KeKcsflyh7HRkkFuSBnBAscy8txihrKWtq5miemD6iVzZWcZG1zXSuLTlDMb3G9e7UlTxgJtaxtpujlMZu0kaSCHf5VJUU0knax2YXa86VadapFSz7+B4hRcJuEos3HCYf8sbXfmLFXtDwzzCwqKeOT60T3xm2x2VfeF6FVYqUExLn00DidLhExrjru3OVR13BLg6ToCWnOm8clxueCFl0dWO5n0f1DZVb+Wjl7EvRoj0nC9Qv/wBRs0O1geP/AMlW1LwiYMlzNqWsPZKySL83NA/NctVcCg/g1ZGqSC/5h3uVVVcDta3/AE5IZRrL4z4FTnrLeiPyux6v01XH5zXqeq02GqaUXinikHayVjh+RUtrgc4IOsEELwmfg1wmwn92LwPpMlhcD7Mq/wCS9F4K8Fz01LNHUxvheaguDZAQS3iowCO0ZjuV4VZSlZxscWO2bh6FJ1aVZT5aej9Ds7IsvB8KVGE2VE/FurWM46TJyHVLWZPGG1rZrWWmPGjCsX8eqH2hkf57qn5lcUdK/Ds5RTjVie/IsvAxwiYTH/2n+1kR8WrL9pOFPWj+FB/Yp/NR6h/jOK/6j4v2PeSnZeA1eP2EZo3RSVBcx4s4cXE242htx7F1PB9jbhORzYOKdXQg2MryWuibcX9KRZ1uw5ypjiIydjKv+H69Ck6kpR058O12PVbIsmiy6TzxW4R6Y7vvKaMI9Md33lCAnwjmj9dag4w/NZdjfO1ToeiP11qFjD81l2N87UB53j261fL3WeQKibIrfhAd/wBQl7rPIFz4egJrZFsbKoTXrY2RATmyra2VQGyLY2RAehYhOvFN9oPKuarpPTTfbP8A5hXQ8HTrwz/ajyBcnhCT08/20n8xyAkNlW1sqrmyra2VAWLZVtbKq5sq2tlQFg2RdNiy68T/ALT+lq45sq63FF14n/a/0NQFRI/nO7x8Uw9RZZOe7vHxTbIgJgesw9RGyLY16AlByyDlGD1mHoC8wN0XbR4KBMee/vHxU3AZu1/eHgq6d3Pf33eYoDNr7aMy3Mq3jQ4+KiByyykBObhF+o+xbW4TPW0ewquumCgLMYTb1tP5FSIJg8Ei+Y2zqlurPBfRd3vcEBs5azRc7ikamI6be1qrHnOdp8UkBZmWH6v3P8JZUHYz7g+CrbIshN2Taynppo3RSBhY8Wc22TcdlwttKYImNjiyI2NFmsYA1oGoBVlkrKLLeTnk1lvoXwz5x1prGHot7o8FmpKlZhLpju+8oTwl0x3feUICfB0R+utQsYfmsuxvnap0HRt2XH5rVhGj46J8RcWZYtlNAJabgg583UgPKOEM/wDUZe6zyBc4HL1PCvB0yqldPNUyl7gAS1kTRmFhmson7JoPWJvuxf2oDzkOWYevRP2TwesTfdi/tR+yiH1ib7sX9qA8+D1sEi779lUPrE33Yv7U/wBlkPrE33Yv7UBt4M3Xhn+1HkC43CUn7xUfby/zXL0TA2KbqNrmQVLwHuynZUUTje1uxV03BrG973uqZcp7nPdZkQF3OLj1dpQHDtkW1sq7EcGUfrMv3YvgmODSP1mX7kXwQHJNlW1sq6ocG7PWZfuRfBMcHTPWZfuRfBAcy2VdpiS68En2v/rYoY4PW+sy/ci+CssGYuyUzSyKpfZzso5UMRN7AdmoIDk5pOe/vu8xQ2VXzsRASTymW5JJ9HFpJv2IGIv/AJMn4cXwQFM2VbGyK3GJH/kyfhxfBMYlH1mT8OH4ICsbItjZFYjE0+syfhw/BP5Hn1mT8KH4ICZi6btf3h4KrqH+kf33eYqzo8BywghlS6xNzeGI+5aH4rPJLjUvu4kn0UOkm/YgIQesw5Svkq/1l/4UPwT+S7/WX/hQ/BARg5ZBykfJl/rL/wAKH4I+TUnrL/wofggNAKtsEHmu73uCg/JuT1l/4MPwW+nwRNGCG1Ls5vnhiPuQEV5znafFK63HF6TTyl+f/hh+CXyek9Zf+DD8EBrui62/J6X1l/4MPwR8n5fWX/gw/BAakWW35Py+sv8AwYfgj/4CX1l/4MPwQFvD0W7B4LOy5ubAFaaqOVlYWxMjDXt4tt32cTk5A5uj6WldJZAVmE+mO6PEoWythL3c3PYWO3T70ICVNm5wzH8io3LXatyEIA5a7VuRy12rchCAOWu1bkctdq3IQgDlrtW5HLXatyEIA5a7VuRy12rchCAOWu1bkctdq3IQgDlrtW5HLXatyEIA5a7VuRy12rchCAOWu1bkctdq3IQgDlrtW5HLXatyEIA5a7VuRy12rchCAOWu1bkctdq3IQgDlrtW5HLXatyEIA5a7VuRy12rchCAOWu1bkctdq3IQgDlrtW5HLXatyEIA5a7VuRy12rchCAOWu1bkctdq3IQgDlrtW5ZR1LnG2jWBnQhASmsAFh/k60IQgP/2Q=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" name="AutoShape 2" descr="data:image/jpeg;base64,/9j/4AAQSkZJRgABAQAAAQABAAD/2wCEAAkGBhQSERQQEhQUFRUUGBgWFRgXFBUYFhQVFhUVFxcVFhQYHCcgGBwkGRQVHy8gJCcpLCwsFR4xNTAqNSYrLCkBCQoKDgwOGg8PGSkkHBwpLCksKSksLCksLCwsKSksKSwsLCksLCkpLCksLCwsLCwsLCwsLCksKSksKSwsLCwsKf/AABEIAMIBAwMBIgACEQEDEQH/xAAcAAACAgMBAQAAAAAAAAAAAAAABgQFAQMHAgj/xABTEAABAwIDAwYFDwgIBgMBAAABAAIDBBESITEFBkEHEyJRYXEUFjKBkTQ1QlJUVWJyc5OUobGz0nSCkrTR09TwFSMkM0NjssEIJVODouFERcQX/8QAGgEBAAMBAQEAAAAAAAAAAAAAAAECAwQFBv/EACoRAAICAQMEAQMEAwAAAAAAAAABAhEDBBIhEzFBUWEigcFCcaHRFDKR/9oADAMBAAIRAxEAPwDuKEIQAhYKU6bfqSV0zYdn1UghlfC8h9K2z2EXyfMDoQRloQgG1CWvGiq966v52i/fqNVb9SQuiE2z6qMTSshYS+kdd7zkLMmJ0BOmgKAbkLCX6rfWISuhgjnqpGGzxTxh7Y3e1fM4tja74JffsQDChLXjRU+9dX87Rfv0eNFV711fztF+/QDKhLXjRVe9dX87Rfv1prN854o3yybMq2sja57zzlGbNaC5xsJ7nIHIIBrQlzbe+baenp6lsMszKl0bWYDEMJmAMeMveA0EkC97X46X8+NFV711fztF+/QDKhLXjRVe9dX87Rfv1ord95YWGWfZ9XHEyxkkL6VwjbcAvLWTFxAvc2GgKAbELDTfNBKAyhKsG+0kuJ9PQ1M8Qe9jZWvpWsk5t5Y5zA+UOw4mmxIzstvjRVe9dX87Rfv0AyoS140VXvXV/O0X79Sd2N5/DWyuEMsPMyuhcJDGbvZbGGmNzgQCbE9d+o2AvEKk2tvbFBIIA2WacjFzMDDJIGnRz9Gxt7XuaCop3oqeGy6z5yiH1c+gGVCWvGiq966v52i/fo8aKr3rq/naL9+gGVCWvGiq966v52i/frEW+TxPBDPRVFOKh5jY976dzMYje8NPNyuIuGOtlqgGZCEIAQhCAEIQgBCEIASruxltDareHPU5t2mkiufPYJqSruz65bV+Vpv1SNANSU97j/btktOnhEp87aSax8102JS3t9cNk/LzfqkyAlb/ANc+OjcyF2CWd8VNG7i11RK2LEO0Nc4jtCt9k7KjpoWQQtDI4wGtA7OJ6ydSeJJVDygeTRfl9H96moIDDjZJmzNubSq4mVVPFRRwyjFG2aScyYCThc/A3CCRY2F7X1TlJoe5LnJt600P5PH/AKUBqxbX6tm/pVX4V5m/pUsc18Oz5WuBaWtmqIyQRYjE6Nw07E2IQHNtt7Pmg3bbBUANlgZA0gODgOaqYgyzh8FrfSnjb+3I6OnkqpsXNxgF2EXNi4NyHHNwVJyp+tVT/wBr7+JHKm0HZdQCLgmIEdYNRFcIBpilDmhzSC1wBBGhBFwQe5eKykbLG+J4uyRrmOHW1wII9BKXNw5jHHLs95OOhkMTbm5dTuGOmf8ANkNv1xuTSgFjcGqd4OaSUky0TzTPJ1c1gBhk/OhMZv13W7fnaT46bmoTaoqnNpoPgvluDJ3MYHvv8BRK8eC7Uhn0irmeDS6ACoiDn07j2uZzrPM0LFF/a9qSTaw0DTBHpY1UoDp3DtZHgj73vQE+qr6bZVJCx12xMMVPGALuc51mty4nIuJ7CVfArkvKi81UrrE81s99KOx1VUVEN+/BB9c3p60gMFKXJs8N2aHn/q1TndZ/tMxJ+pNpSfyfetX59X+sToDdyaU96GOqdnNWXqZncXOkJLRfqazC0DgGprS3yb+tVD+Txf6QmRAKB2/Wz1FTFRx0oZTSCJzp3y4nv5tkhLWxtsAMYGZN7Lbj2v1bN/SqvwqTVblROmknZLVQulIdIIah8bHuDQ3GWaYsLWi46l48Sh7s2h9Lf+xAace1+rZv6VV+FVe8dDtOYU4dT0zzDUwTh8NQ4FvNv6d45mC4LHOGTvMVcncrqrdoA/lN/qc0g+hQ62uqtnFss83hVIXtZI97GMqKfG4NbI4xgMljxOAPRa4XvnYoBwCysBZQAhCEAIQhACEIQAlXdn1y2r8rTfqkaakq7s+uW1flab9UjQDUlLe31w2T8vN+qTJtSlvb64bJ+Xm/VJUB75QPJovy+j+9TUlTlGOGngnOTYKykleepgnY1x8wdfzJqBQGJND3Jc5NvWmh/J4/9KY3jIpC3O3xpqShp6Sqe6CaCNsUkckcocHM6JI6NnNNrhwJBBQD+hLH/wDS9ne6W/oS/hXocolEfIkkkJ0EVNUyE9wZGUBo5U/Wqp/7X38Szyoetc/fD+sQqn3u3kZW7Fqpo2SMDZGxEStDXYo6mJrujc2zuOvJW/Kk62y6gngYv1iJAG3f7NtClrR5FR/Yp+oFxL6Z57pMTL/5wTYqveXYoq6WamJtzjSGu9o8dKN47WvDXeZat0NtGqpI5ni0liyZvtJ4yWStt8dp8xCA9b17ENVSvhY4MkGGSF5/w5o3B8T+4OaL9hKgUUTNlbMc+V2MwsfNM4ayzOJfIRfi6RxA7wEzFKW839prKXZ48hp8MqR1xwuAhjPXimsbdURQC/t/ZL4Nhjnv7+aop56g/wCdNVwvePzbhg7GBdNSfyqetzvl6X9ahTggMFKfJrHi2a0HQyVIPcama6bClXkyP/LmfK1P61MgNHJ9tNkNOzZk7msqaS8RY4hpkja4iOaMHy2OZhNxobjgnG6RHb6bMrYWSVUDgw3weE0j3NyJa4skDXM1BBs6+WYVdbdv/p0nzD/woDpl0XXM7bt/9Ok+Yf8AhXrZjKH+kKI7KYGgPl8JMMcrGc1zEmES3Aaf6wx2vnfRAdLSvynD/lNd8g9NCVuU94Gyaz4URaO1zy1rQO0ucB50A0BZWAsoAQhCAEIQgBCEIDBSJsavqKeorpZNn1j3VFRiaY/Bi3mY42RRZunablrMRy9knxCAW/G6X3t2h6KP+JVVtWrqKqooXx0NVEYKgSOdMKcR806KSOQXjme69n3HR1HDVPKEBF2js5lRE+CVodHI0se08WuFj3Ht4JdpXV9G0QmIV0TcmSNkZHUhg0ErJLMkcBYY2uF7ZgcWxCAXHb2TD/62v8woz/8ApXnxtl97doeik/iUyoQC142y+9u0PRSfxKwd7Zve3aHopP4lMyEBzKr2DVM2LT0fg8kks0rJKoRmIujDqjwiXy3tDnXs0C9u3JWG+G0ZqyinpW7Or2ukZZhLaTCHghzC61ScsTQn1CAi7MqHyQxySRmJ7mgvjJBLHEZtuDY2KWbTUNZUvjppqinqsEwEPM3iqLYJbtkkZk8NjdcXzxJwQgFrxul97doeij/iVndDZ0mKorahhjmqpLhjiC6Kni6EEbsJIvbE82JzkKZEIBT5Q6eaSGGOKCSZvhEL5hHzeIRQvEhsJHtBJc1o14k8M943ul97doeij/iUyoQC143S+9u0PRR/xK88n1HLDSvjljfEBPO6Jry3nBFJK6RvOBhc0OBc4ZEiwB4kBnQgEbYNTUUInpnUVVKwVE8kL4fBywwyyGRo6czXAhz35W6laeNsvvbtD0Un8SmVCAWvG2X3t2h6KT+JR42y+9u0PRSfxKZUIBbG9kxyGza+/b4GB5z4SoztmVVdLE6rjZT08T2yiASCSSaRhuwzPaMDWNdZ2BpdcgXOVk2oQAhCEAIQhACEIQAhCEAIQhACEIQAhCEAIQhACUt+OUBuzXQtdC+UzCQjA5ow83zd74uvnB6E2ri//ENK5r6B7fYiov3XptfOok6XBaKTdMuW8uDD/wDDl+diXo8trPccvzsS4xFtkus2NjnPPC383V3s7cepqLOqH80z2o8r0aDzrm6k/NHV0YHQZP8AiChBw+CSk/BkjKu6HlPfKMQoJmD/ADJYm382ZSGKWi2fgaGjnHaOdm7qxF3sQt2zd6OfqHUwbYgHpsdjbkNbq3UkR0YjrWcqnNAl9MbN8q0zDhvpewy868jlVcWCSOikla7Tm5ojbvBsua1W5roWySz1TubObw0EF+ehudboi3ubBHEymYwtJI5vpGUG/HgSesKd8vBHSidLPKq4WxUUjHOya100WN3c0XWvZvK6J3OjZSvxM1a6ZgOttLJS2vud4VI2cyvjOFvRsDhIHA8Euf09FRukjpx0hcOlf03SOB01AAv9ilTbHSidXm5UHMOF1G8dRM0dj3GyzTcpr3+TRSW6zNGG+Y2zSrurtGSog5ydobn0SRbEPbWOik7QqHtdbCQzg5ufpAzC6MTWT6EqftvgzlBIafH+T3Ifn4/2KM7lQcHYTRvB4Xmjse42zSk0yP8AIBHw3XDR2gHMqZzZe4E5207e1RqF0HVqTfrwaYsKyfCGhvKHIc/BHfPx/sWmblOc0XNI75+P9iopJMIS7tKvufs/F+xYYnkySUUdT02KKt2OU3LK1gJdSSZa/wBdH6O9QpuXyJoGKklF/wDMjuuX7TrLn4I07TxJVXQ0TqiTPTiVvqJRxvbHuu7KYtLGXLOwN/4g4TpRznufGpUHLix4xCklt2yxJGbRMjjwgDRKcFWGuLDlmbLkeWXg3Wix+bO0M5bGE2FJLkCf72Lguh7NrRNDHMAQJGNeAdQHtDrH0r5t2O0Oc63tT9hX0Put6ipfkIfumrTFNyuzk1eCOKtvktEIQtjiBCEIAQhRKqOz2vGuYOZzbhcbW0OeeaAloWGnJeDMMQbnmCb2yyIGvXmEBsQhCAEIQgBIPKLStkqKdjwHNMNTcHT+9o0/Ln3KQ0+FUmF1nCKpw9TjzlJ0T5lSauJpi/3QoV3g+z4TIyNo4AAWJJ0GLqS0d9KmeRjaYEuPlMDQQDf23BtutPUDmTtLXtBIycxwBse48O1LO+EdRGY4qOB4jPScYWDpOB8h1rED7brmiuaZ2N0W1burDVOa+U/1gaA4Mk9OXVe+aUTvLHBJJTwRuY0YmjmweeLxkHOuCSOxS9kbHkjqhW1eGm1e2GIEySWGf9Wy+FnE/wCybaLeSKqZL4GQZ2sJaHtwEm1mm51F1pVfJk5MqtiYnUzmbUc1oeRgZK4CTD1uzuM9OIUfeClZRRsdRwDFJ/iNaX4R2OzzPWqpm7G0HskbUBkcZdzkksz2OLSNXNIueOlxwV7s3e+lpIooBzr4wDaSws7PpOAJvYHgrNehZWbJNQ+oZUux08LbYzI91n9Ya12ef1JkjFHK574GQyTtBdbCA4nhqOvioO8+79VUzMmgezmwGll3EYTqXWsb3XrYmwmUchmmkM1Q4EYWi9r62Hb1lKvsRYuy0NfUFzXwuBJBD3ksbGBwGdreZMVNvA2niZTRl1VM0WOHMX7XdQ08yn1lRJJ0XnA0/wCGzOQj4TtGj0KDHNHHaGNoBOWCL7ZJdfQtNnFsnl8EmklnfnM5o4ljOHY48VaRkDNQg4MbwHYos8zyDhHdc8VySabs9GGPbGjztzabcx1a+fRo7T9QSlW1N79Z9ACsKjZsxN3McR2Zkk6uKoaqGRz+aAdjdrceQ39q9OMo6bDcWnOX8Iw2vLkr9K/kqauUvdgbppf+dFa7PPNDDx6+B7VY02xWxMIIueJWI9jOlAdisG3Dcrly8tuzvSUeTxJtQnIpbroy592i9050+64Au/E89XD0BWjdiA4Rgs0G+mtuCrdCUkyt3Y2SY6dz36uBI7rLu263qKl+Qh+6auYSUxLCNBhP2FdP3W9RUvyEP3TVtp3dnl613t+/4LRCELqPPBCEIDy94AuSAOsmwWmrkAw34uA85uFtlIsb6Wzyv9SojWRRsZG+SNpbhdhBAtY52bqBc+ZAlZfMOSj1DrOb8K7fOAXDh2O9KjUm3YXNu1+IA2JDXkA8QTbVZqtoxlpAcA5tnAO6N8OeWK1+q/aq7ldXyTTRYhZWmmna5oc0hw6wQR6Qt11YgEIUSglLmg4sV7kHS7S4lvoaQPMgJaR9/NnCapp23sRBUFp6jztGnhK28fq2D8nqfvqJSu5aPDEEsdjwvOCZvku4OHU7raVbbPr8ZwOGGQatPHtaeIVntTZDZm2ORGh4g/zwS1UQljhFPcEf3cg1HcePaFTJi9HUpKRQ7X5PqmaqfOKiMBzrtcQ/GxvBoAyyHaFo2TtOnoWTeCYZpW25yWV+Aya9GFg1aD6T16pxZW5GCosA8FrXg2ZIHCx6XsXWKohyc0MBDpnyvB8mNzwcXUA1gu5Vim+GUZugkdtmhIzgIktdoxMfhzyBtdufmIUah5P6WmeH1Mrp3g3bEG2aTwvGCS7zmyY+ccGBjQ2liAs0ADnLdTWjJqrJNqsY7m4GkvJsT5cjjfi45M7yVvDEVLKad7hZ1oWHRrTeU95HkjsChRXc4xUzCTxw6975DorbZ26j39Opda/+Gx17/Hk49wTTSUTY2hjGhrRoALD/ANrdYyrnQqUe4pIvLIRi8prNCOouOZUjbuyWU1OOZjAGMYjbpEZ2u7XVNzWKHtulL4iBn19ypkinBoY8jU02c3EHOSNGeIZk3yA6gExU9G1o0VHEwskcOtW0E68lxpnpSk5G99GCtEmx2uNzr18VI59AnVCqciBLu5CfKF/OtsezI22wtAtopBetZcq8lrflmebA0C8uYsh6C9NpJonZ0XfFP2FdB3W9RUvyEP3TUgVDui74p+wp/wB1vUVL8hD901dWnVWcmq8FohCF1HEC8veACToBc9wXpLfKBtXmKJ5HlSFsTc7XxeV/4B5yzyyQFJXb0R1eOJ8j4GE9G5DWuAJzL9M8rtfYaWuqmq3fczpnpN1EjM/OQLkd4u3PMgLL9muyOC4Od2OxZd1mkjuB7uC1UwMLsUcjoTxaeiD2mOQYXd4HnXVKGDJWyXK/6YSxZou5J/uTNnVL4XB1wL26X+HIOAeBk3seMh2eSW6j2gJBxDhbE06tJ4HrGWR0KV46zi+PATq+IAsdf2T4HEZ21LSSbeZSIHtHSjeBhyBa9pY2/AYrOZf2kgDDhyLTZy83W6JZ/qmvq9+/3/s7FqHNfX39/wBjA+FpN7C54i4P6TSD9ayatzAXB7rAEkO6YsBc69LQdahU9diu0izxqLO+rEAdNQcx3WJxWSdAgEgus0EC5Be4MBt2FwPcFxYcGTG6TaKtkuHewFt3sINrgtOIE2y1sR6CrbZ8jHNBjc1zdAWkEZd2SXZ6C1zoB5gPOtVLRvxc40vjHYbOf3t0t8YXPUF9BlxY0riykFKTpDklDe2Evq4GgkAwVGIg5252jyA430srSLbpZlI0n4TbD9IE5d+noVXtR7nVcLzh9Tz2DcwLy0fsvZd9gMlzJcmm1xlTI0Dy3hhia3je47CDni+peZIo6mMggkdosQbXuD/uFKnpw617gjQgkEKHPFmHSWZHGejhJsbmwGEeSc9Vr2LC5V0slNdrm87EdCRcfnDge1SIK1haDFGzFp0QHOv1BjRc+cq6p655DpJWtbH7Di53HLg8WVlsyKNoxRtDcWdw3CTxzFrqVFXaDl7KGDdN0wxTuey/sWnpW6ieHcFbUu7kcTcMbW4QMmgAEm1j09Tfje6trr0FoZWytgie0mQk2IOCLIGzR38NcrKfTzGw5wBjjwxXGemfC/atllodT9IvyeRbAHZYT8buJ1VXZBLAWqska2N7nHINJPmCr3SviDjfHI7yWEgZYs3WvYuGmR0Ubb0nOsbTOcGPkILgAXDCbgA2OVzbPS6i/ZNHNtm7TdJLIXEkE3b8EEmzbpmgfkqje2iFLzcUVw1rfO4g6uPXmqOTewt6JHnXDq9ryNwVL0elgi3BJjkajNe2ypFG9F/ZWU6m21fO65KOnYN3OLzJMqWLbC8P2qDxQbC48IQ2fNL7No34rdHXdqFthdTzDC74p+wro263qKl+Qh+6auRSVvRd3H7F13db1FS/IQ/dNXRh8nBrFW37/gtEIQug4DTVT4Biwki4va5IHE2GZ7gubco+2BLNFGw4mxMMh+O82aCOsNaciL9ILpshyudOK4RVVJkc6R17yvLrHg1pyGfbY263G2Sir49l4d79Fzu9Viwhc5zXDyCJJOkANLXtcW9HDgrrpcJXdzgxw+sA/Wkon+e7irih29o2XXQO4H43tT9XdovRjDE+JRR0Rm1xZbOpOrmx8UPjPpa4j/x7ew65Kd+tg7tLhiHXZzRGRxyzB+z34QsioV/8fH4tfcmSUu6IMz5mgYWSdEWbbA7CBmAw6gfBs4Zm2etns7eluKNtQHxPa9tyGP5t/RcRhe4AWJ6NjY3IXgVCz4R9f1qj0kX2Zm8S8DD/AEzEXXfzjyDk1kErmMPWXFoDj2nIcANVmTbOLyYZvzmEf6Q4jzqhp9oPj8h5t7Vxc9nmBddn5pA7CrODeVpsJQY/hXBj/SGY84C554ZxMX1MfZHp88jtIyP+3M77WMH1rVDBI1+IMeRYi3NtYG4nMLi0OkJucAyNr4fObZlSHAEEEHQggg9xCDKsK+Sj1GSXDItuI0QFrq5sHS4E5gfaiOUH7e30LaLs1jyrPZpQTfPS2H2JA06OnnUOSPC8TSusdGtxdG4GmO2TNTY+dTQ9e7AixAPeLq/YEWDaZYwOqMLS51mhtySL6kej0q0Y+4uND/uoMsV7nN3ENJ6OIaWvpoo8LnMLpX3xOvgZcB2XAZ2cBe4GtksirLgOWbqvbtQNY0ynCXdY+sjgpTZFFkUbSVDfT4bub0naDE7MA6gPsSOuy3ly8lygJCRvPuziZ0HYptcJIBLToPhOvfTVcy2yzm3mOQEPbkRZd+kaDYkC40y07lS7S2LE4Oe6ITG1gHYcQBOYDiOFyQOxY5MSlydOLM4HAJH55Ka+csTrtXk2aGGSN7mvdm2Mt0HW5t7jzZJWcwPGYs4ZEaEEZLjyQcD0sGRZGRo9tuCkx7YDuNlT1dIQbBaXNICz4NWmmMMVd23UyLaCS2VjmHsVzBUBwuCocaKrIm6GF1f0T3H7F3/df1FS/IQ/dNXzM6ewPcfsX0zuv6ipfkIfumrfB5ODXfp+/wCC0QhC6DziPXgGJ4JABa4XOguCFwp7Q04RowBgtpkNR6R6F23aD8RbGNPKfYjyRo05eyP1Armm/WwjDNzw8iY37n8R59fT1K+Ot1svF0LmJYJWvEjEus0JVPXOjyGbfak6fFdw7jcdysINrNdloeo2v5uB8ypcS8uN8lZTaLKTQyCqXoVaWmVDm6Ov2Oz+vUfWtrdpdbSO7P8A9/UtFkRopJjCKpehVqgG0m+2Hny+1bW1l9DfuKtuLUXkNWWHFG4sJzNj0SfhM0d9varSm3m4St/OYLjzsLr+i6UfClh1eBqQO8rOcIS7lJYovudANUyRhdG5rxY6OBF+o207iq2N1iJX+WRk0u9OfUlSh2peVobcXIBOhLT7HrI78k5NYHNbcA2GV+C4pR2ukzOKUeDdHtENaDJkT2G/fbgprZL6KmbE6+N4Di3yRlkewrMMzm3kcb30AFr944W/aikWcS8a5BffqUCmr7tBcA0nTPI9yk84psptMyQgkuPTt0gLNuCOAd1dhWhpcxzpXOcRbJlrG/xezLMKQHrxNC19sQvbTrHn8yq2KMxbRBaHOs2+QudfT5/Qt/OKvqKYvdd9i0ZiwOIW9j2rS178RfitGBe2Ei1vY4TnftCWNpZvctT3KFSbTEgJILQDa5Ise4rfjVrG08S0zHEOc0EjRKe3eT+KeR0xu0m7gYx0iTwLTke9NhcvJk61DSfcvFtdjllTudzMb6gPc8MNjiBBwk4SMFujhNje5Cqp6RjhmF1vaVA2VhacwQeJGoI4d65VUDC6xy4ecZLh1EFGmj1NHPdaYtVuzS03GYWKd1s1cSx43Bg1cbelRavY7mOcG9INvmP91SKbRbNFRlwYFQLHuK+ot1/UVL8hD901fJz3ZHuP2L6x3X9RUvyEP3TVriXc8zVu6+5aIQhbnEVtD0+n7c4uHk3OAXGvRt6Vu2psxk8Toni4cLLfDFb/AGW1AcP3k3dkpJCHAlhPRfwt1HqP2qmLl3+v2cyZpa9oIK5dvRyfPhJfAC5nteI+KePcVtHJ4ZdS9ijjWC5anGxsbgjUEEEeYrziW1mhuxrGNaS9YL1ANpevJt1D0LWXrGNCT2QOpAIGi1ly8lyAs9lG8re8H0LoMUmQXL6YAvAcAQbjMA6tPArsu6u61K6nYX0tO421MERPpLVhN8lXLayvEoXmUNdmdRpmmrxQovclL9Hh/CjxQovclL9Hh/CqWOp8CSJCSXSdEC1uvuI4rfDWG5e5wDf50PWm/wAUKL3JS/R4fwo8UKL3JS/R4fwqCer8C7DWBwuPrW0TdqvfFCi9yUv0eH8KPFCi9yUv0eH8KmyvU+ChdMOtaaloeLEkWzBBsQUyeKFF7kpfo8P4UeKFF7kpfo8P4UsdT4E2vgLwI9GZHECL344gcio/hhDmsjALBqSb5d+oP2p68UKL3JS/R4fwo8T6L3JS/R4fwpZbq/Anx7RY4locLjULY6UdabPE+i9yUv0eH8KPFCi9yUv0eH8KmyOqvQnie3Fc/wB6Ngy8858YxMcSRYjInVdw8UKL3JS/R4fwo8T6L3JS/R4fwqk0pqma49S8btI4Lsrd54dzkvRt5IBzueJKuhTYWEAYydbkA27D/Oq7B4n0XuSl+jw/hR4n0XuSl+jw/hSKUVSJlq3J20fO+393WtYXR2DyCS240/3X0Xuv6ipfkIfumrX4n0XuOl+jw/hVtHGGgNaAAAAABYADIAAaBEqMcuTfXHY9IQhSYghCEALy5gIsV6QgFvbm48FQDlY8CMrHrBXNtt8n88JODpt4cD6dF21eXMB1F1KbXYlNo+b6ilezy2Ob3jL0jJaMa+iKvYEMnlMHoSvtTkuhfmwWPZl9i0WQupnHi5YxLok3JK7g4+lV0vJbMDYE+gfsVuoi29CWXrzjTxFyWynW6vNk8lgGb/586h5F4HUXgRd3dhvmlb0Ta/8AJXeNlUnNRNZ1BaNlbvxQCzGi/WrNZN2ZN2CEIUEAhCEAIQhACEIQAhCEAIQhACFE2lXiFmMtc7pNbZtibuIAsD3qC7eiIsc6Ml5FhhsQSSQLWsTezmusAXWc2wJIBAuUKhj3whIFw7hewxBt2F+Z7GskP5h42C2N3riJDQH3JaM2EAY82XPwmguHZrZAXSFWSbeY0XcHD+sdHkL+QSC420bldRPHOCw/vLluPDgOIAjE244Ym5jhlnZAXyFqhnD2te3MOAcD1gi4QgNqEIQAhCEAIQhACEIQAsLKEBhZQhACEIQAhCEAIQhACEIQAhCEAIQhACEIQGqopmSNLJGte06tc0OB7wclXbJp2vZM1zWuDppQ4EAhwD8IBB1s1rR3AdSyhATm0EYyEbBp7BvAFo4e1JHcSsR7OiaLNjjAvfJjRncm+mtyTftKEIDy7ZcJJeYo8RIcXYG3Lm+S4m17jgVE2RsuHweEc1Hbmmi2BtrOaC4aaE5nrQhAWTWAAAAADIACwAGgAQhC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81128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75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32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8 - penalidades</a:t>
            </a: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ICMS</a:t>
            </a:r>
          </a:p>
          <a:p>
            <a:pPr lvl="1" algn="just">
              <a:buNone/>
              <a:defRPr/>
            </a:pPr>
            <a:endParaRPr lang="pt-BR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Falta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 recolhimento ou recolhimento a menor do ICMS/ST por erro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</a:t>
            </a:r>
          </a:p>
          <a:p>
            <a:pPr lvl="1" algn="just">
              <a:buNone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classificação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fiscal da mercadoria:</a:t>
            </a:r>
          </a:p>
          <a:p>
            <a:pPr lvl="1" algn="just">
              <a:buNone/>
              <a:defRPr/>
            </a:pPr>
            <a:endParaRPr lang="pt-BR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a) recolhimento do imposto devido na operação;</a:t>
            </a:r>
          </a:p>
          <a:p>
            <a:pPr lvl="1" algn="just">
              <a:buNone/>
              <a:defRPr/>
            </a:pPr>
            <a:endParaRPr lang="pt-BR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b) multa sobre o valor da operação, pela emissão de documento fiscal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</a:t>
            </a:r>
          </a:p>
          <a:p>
            <a:pPr lvl="1" algn="just">
              <a:buNone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inobservância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 requisitos obrigatórios; e</a:t>
            </a:r>
          </a:p>
          <a:p>
            <a:pPr lvl="1" algn="just">
              <a:buNone/>
              <a:defRPr/>
            </a:pPr>
            <a:endParaRPr lang="pt-BR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c) multa sobre o valor do ICMS/ST não recolhido ou não destacado no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documento</a:t>
            </a:r>
          </a:p>
          <a:p>
            <a:pPr lvl="1" algn="just">
              <a:buNone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fiscal.</a:t>
            </a:r>
          </a:p>
          <a:p>
            <a:pPr lvl="1" algn="just">
              <a:buNone/>
              <a:defRPr/>
            </a:pPr>
            <a:endParaRPr lang="pt-BR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 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multas poderão ser calculadas em dobro em caso de reincidência </a:t>
            </a: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</a:t>
            </a:r>
          </a:p>
          <a:p>
            <a:pPr lvl="1" algn="just">
              <a:buNone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contribuinte</a:t>
            </a:r>
            <a:r>
              <a:rPr lang="pt-BR" sz="1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1" algn="just">
              <a:buNone/>
              <a:defRPr/>
            </a:pP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Conector reto 4"/>
          <p:cNvCxnSpPr/>
          <p:nvPr/>
        </p:nvCxnSpPr>
        <p:spPr bwMode="auto">
          <a:xfrm flipH="1">
            <a:off x="2843808" y="4581128"/>
            <a:ext cx="72008" cy="64807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ector de seta reta 15"/>
          <p:cNvCxnSpPr/>
          <p:nvPr/>
        </p:nvCxnSpPr>
        <p:spPr bwMode="auto">
          <a:xfrm>
            <a:off x="2915816" y="5949280"/>
            <a:ext cx="2592288" cy="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Conector reto 41"/>
          <p:cNvCxnSpPr/>
          <p:nvPr/>
        </p:nvCxnSpPr>
        <p:spPr bwMode="auto">
          <a:xfrm>
            <a:off x="3491880" y="2780928"/>
            <a:ext cx="0" cy="136815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ector reto 43"/>
          <p:cNvCxnSpPr/>
          <p:nvPr/>
        </p:nvCxnSpPr>
        <p:spPr bwMode="auto">
          <a:xfrm>
            <a:off x="3491880" y="2852936"/>
            <a:ext cx="0" cy="1152128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AutoShape 2" descr="data:image/jpeg;base64,/9j/4AAQSkZJRgABAQAAAQABAAD/2wCEAAkGBhAPDxAODhISDRAPEBYPDw0PDg8ODQ8QFBAVFBUQFRQXHCYeFxojGRQSHy8gIycrLCwsFR4yNTAqNSYrLCkBCQoKDgwOGg8PGjUiHiQvNDIvNSwtKTUsKS0sMyk0LCwvLjQsMjQsNSw1LC0qMSwqNTUyLCwsKiw0NSwqNCwpLP/AABEIAKQBNAMBIgACEQEDEQH/xAAcAAACAgMBAQAAAAAAAAAAAAAAAQQFAgMGBwj/xABKEAABAwIACAoFCQcDBAMAAAABAAIDBBEFBhIhMWFxkQcTFCIyQVFysbIjVIHB0RY0QmJzkpOh8BckQ7PC0uEzUmMlNWTDFUSi/8QAGgEBAAMBAQEAAAAAAAAAAAAAAAECAwQGBf/EADMRAAIBAgMECQIGAwAAAAAAAAABAgMRBBIhBTFBYRNRcYGRscHR8DKhBhQVIjPhFjRS/9oADAMBAAIRAxEAPwD2GecuJz2ANgAbX1labfq5THvPisZJA0FziGtGkk2A6lIMrbd5RbbvKaEArbd5RbbvKaEArbd5RbbvKaEArbd5RbbvKaEArbd5RbbvKaEArbd5RbbvKaEArbd5RbbvKaEArbd5RbbvKaEArbd5RbbvKaEArbd5RbbvKaEArbd5Stt3lZKkw5XzMqKSnhe2PlBkDnujElshmULC41q8IObsvlik5qCu/ly6ydu8ott3lVb6KttzaqMnqDqQBp22fdY4Jwu98slNUsEVREA7mEmOWM5hIy+cZ+rqU9Ho2nexHSJNJq1y1tt3lO23eVBrBU8dDxJjEFzx4eDxhHVkqcqNWsWTvcLbd5RbbvKaFBYVtu8ott3lNCAVtu8ott3lNCAVtu8ott3lNCAVtu8oFxoJHtKaEBIirQBZ+kdfaO1JV1UM42e8oQEoe8+KpsbqDjqR7Mt0YBa52TbnWcLA6rm/sVyPefFQcO/Npdg87UBW4OxljbVPwZK700IY2OV5A5ReJrtgfn0dfV2LoF4/wlYOmiwg+pILY5ix0UoObKZG1pF+pwLbrpcRsfxPk0tYbTWtHObBsvY09j/G3auaFb9zjLrPQYnZN8NDE4fVZVmXU7avx3rh2bu7QmhdJ58SE0IBITQgEhNCASE0IBITQgEhNCASE0IBITQgEuew5/3DBvfm/krolzWM0TnVuDmseYnF01pGhjnN9F1BwIPZnHWt6H19z8mc+J+jvXmjpFQBwkwqMjPyelLZnDQHSOBaw67Amy14YoK2OMyR1Us7Wc6WDioI5JGDpBj2MBBtdWeAYacQMfSi0co4zKJLnvc7S57jnLr9vYpSUIuV73009SHJzko2tbXXj2CrsJujqKaEAETl4c43u3JbcWTwvhQw8VHG0STTvyImF2S3MLue4/7QM6h4Z+fYP70v8tZYyYOmcYKmmAfNSvLhE42EjHNs5oPbZIxjeN+KfjrYiU52nbg/tpf1M3wYQAymzU8h08Uad8bTqD8s77K1fIGtLnkNDW5TnE2a0AXJJ7FUYJxqhqHcS4OppxmNPMMl5P1T9Lx1LDHOT91EYzcfNHC4/VfIA4bkcJOahJW7iVUioOcHfvMqevqasZdMGU8F/RzTMdLJMP8Ae2MFtm30XOdSqOOrbJaZ8M0ZB5zInQyNd1c0ucCNPWrBkYaA1osGiwHYALBNZufBLT5xNI03vbd/nAqa/DDxMKWmYJZsnLe5xLYYGHQ55GknqaEjT14GUJqeQjPxRpnxtOrLyyRtso2J/PbVzuzvlrJAT1hjLNY32DxXQK82qbypbt/z2KU06kc7e/dy+cyuwRhcT5bXNMM0LsiaAm5YToIPW0jOCtVbhSQz8kpg3jBHxssslzHCw5mjJHScT1XGYLRK3IwrGW5uOpHh47eLeC0/mVowtDPS1Rr4IzUxyRiKohb/AKoydEjR15s1ldQi5acVddvy/wBikpyUdeDs7dXX5X7ywhhrWyNy5IJ4ybPtC+CRo7W89wPUrNV+B8YIKsEwu5w6UTubKza33jMrFYVMydpKz7DenlavF3TItVpGz3lCKrpDZ7yhUNCU0e/xUHD3zaXYPO1T2/HxUHD3zaXYPO1AbcI4OiqY3wzNEjHizmnq7CD1HWvGsb8S5cHvyheSnebRy/SBt0HjqOnUfyXs0ryHmyykijmY6ORoexws9jhdpHZZY1aSqLmfV2btOpgZ6axe9eq5nnGJXCNkBtNXuJb0Y6l2ct6g2Q9n1t/avTAb5xnBzgjOCO1eR458Hr6TKqKbKlptLmnnSQ7e1uvq6+1acT8f5KLJhmvNTaLaZItbD1j6u5YQquDyzPs4zZlLGw/NYHvXzc+XHz9jQtGD8IRVEbZoHiSN4uHDwI0g6jnUiy7E7nkpRcXaSsxITsiykgSE7IsgEhOyLIBITsiyASE7IsgEhOyLIBITsiyAS57Dv/cMGd+b+SuistMtFG97JHNDnxXMbyOczKFjbaFpTlld31P7pozqwc1Zda+zTNtlzuAL01VUUB6BPKaX7N557PY5dHZaZaGN0jJXMaZI7hjyOc0HSAUhJJNPc/PgRODbUlvXlxKfDPz7B/el/lq7Mgyg24yiCQ2/OIGkgLGWjY97JHNDnx3MbjpZcWNlHwlgaGpyeOZlFl8h4c5j2X05Lm5xoG5HKMsqfBe4UZRzNcX7FXjxRxOo5JHi0kYBgeM0glyhktadZzWW7DuD5ZqIAC87GxzNb2yx2cW+2xCk02L0DHiSz5Xt6Dp5pZyzu5ZOT7FZK/S5VFR1s76lOizOTlpdW079SFgnCjKmJssZ0jnsOZ0b/pMcOog3UsuAIFxc6BcXNuwKBVYvU8jzKWujkPSkhkkge7vFhF/asqHAUEDzIxpMhGSZZJHyy5JN8nKeSbKksm9X+c7l49JudvnKxV4GeKSqqKOQ5IqJXVVM45mvDwMuMHRcEaNa6I5s5zW0nqC01uD4p2cXMxsjdOS4Xse0dhUD5K0xsHCWRo/hSVNRJFsyHOIt7FaUozd5aP5zKxjOCyx1XD5ZkTBr+VVslU3PDBHyaF/VI8uvI5va0WAur5sgJIBBLczgDnbcXF+zMQnHEGgNaA1rRYNAAAHYAoFZi9TzScc5rmykAGWKSSGQgC1i5hBOgblDlGT10XAmMZQWmr4lVjDRsbV0UsQDal0+SS3M58WSS/KHWABp1rpVDocDQwOL42kvcLGWR75ZSOzLeSbalNSpPMklwJpwytt8SHV9IbPeUJ1fSGz3lCyNSW3R+u1QcPfNpdjfO1T2aP12qDh75tLsb52oB1J5xWDX2zhOsPPPs8FqBUAnxTB2Y6ezqK4DHDgyD8qoweA11rupAAGu1x9TT9XRsXZBylQ1XU7eqTgpqzOvCYyrhJ56T7ep9p4ZgLGGpwdMTHdtnWmp5Lhr7dTm9TtekL17FnHCnr2+jPFzAXfTvIyx2lv+5use2y1Y14kQV7S/NFUAc2do09gePpD8wvJMKYGqsHTASB0T2m8U7Cch2tj/AHLk/fQfWj1TWE2zG6/ZV8/dfdHvyFy/B5jFNXUrnVFnPik4vjALF4yQcogZr5+pdQDfRn2LtjJSV0eRxFCWHqypT3oEJoVjASE0IBITQgEhNCASE0IBITQgEhNCASE0IBITQgEhNCASE0IBITQgEhNCASE0ICFWdIbPeUIrekO77yhATGDN+u1QcPj92l2N87VPZo/XaoOH/m0uxvnagNVc70h9ngtAcssJO9K72eC0B6gG8OWQK0ByzDkBLgqi3Mc47Oxba2ghqonRTNbLG4Z2u6tYOkHWFBDlnHKQbjMm8mMnF3i7M1Yr4rtweJo4nF8csokYHdNgyQC0nr0ada8xZjlU0FdVCJ3GQ8qmLqd/+mfSuvY6WnZ+a9lpp8sX0W3LnsaMQaauu8egn6pmAWcfrt+ltzHWuepTdlk4H29n4+kqs3jFmU0rvs4/2tTfi3jnS14AjdxcvXTyECTN1t/3DWFfWXgWHcVqugf6ZhDQ7mVEeeMkaCHDonUbFdDi1wpTwZMVYDUxDNxn8dg26H+3PrVYYi2kztxWwlOPTYKWaPVfyfHsevaeuWRZQMD4ep6xnGU0gkHW3O2Rp7HNOcKwsupNPVHmZwlCTjJWa6xWRZNCkoKyLJoQCsiyaEArIsmhAKyLJoQCsiyaEArIsmhAKyLJoQCsiyaEArIsmhAKyLJoQCsiyaEBBrekO77yhOu6Q7vvKEBMj0frtULD/wA2l2N87VPjGb9dqg4fH7tLsb52oCtws60ztg8FGD1lhx9qhw1DwURsigEwPWYeojZFsa9ASg9ZByjB6zD0BcYMOZ20eC1MrC1xGkZRzHb1LPA5u120eCgyu5zu8fEoC2vHM0tcA9rhZ0bwCCOwg6VwuMnBPFJlSULuIfnPEOzwuP1TpZ+YXSNf2ZlMgwiRmfnHb1/5VJQjPedeFxlbCyzUpW8n2o8JqqCswfKDI2WkkHReCW32Pbmd7Cuyxe4WpGWjrmca3Rx8YAkGtzdDvZbYvTKilhqYzHKxk7DpY9ocNx0FcHjDwRseTJQv4o5zxEl3Rk/VfpbsN1zOlOm7wZ6WO1cHj45MbDK+v+968jtsE4dpqtuXTStlHWAbPbqc05wpy+eq7BNZQSXkZLTPHRlaXNB7sjcx3r1rgzw1PWUb31L+NfHOYg8gBxaI2OGVbSecc60p1szytanzto7IjhqfT0p5offxWjOrQqfB2OFFO8xNmayVrywxSERvLmkght+lo6ldWW6kpbj4lSlOm7TTT5mKFlZFlYzMULKyLIDFCysiyAxQsrIsgMULKyLIDFCysiyAxQsrIsgMULKyLIDFCysiyAxQsrIsgK+u6Q7vvKE6/pDu+8oQE2LQP11qFh/5rLsb52qfF0R+utQcYPmsuxvnaoBzuMT7VL9jfKoDZVvxpktVvGpvlCrWyoCwbKtrZFXtlW1siAntkWbZFBbKtrZEB0uAjdr+8PBVszue/vO8xU/Fs3Y/vDwVTO/0j++7zFAbw9ZByjB6zD0BKZIRnBse0KbDhM6Hi+saf8qrD1mHoC8cIp2ljg2VrhZzHtDgR2EFaMEYDgo2vZTM4pkkhlcwFxaHkAG19A5ozKsa9W+DZS5pyjextfVYKLK9y6qSUXBPR8OB4xjTiPXQyzTGIyxPke8PhvIA1ziRlAZxm1KLgbHqupLBkpewfwZvSN2Z+cPYV7pHXMJtfJOjP8VW4ZxOoqzPNC0u6pYzxcn3m6dPXcLleHad4M9PR29CpBUsXTUly9n6M5bBXDDA+zaqJ8BOmSP0sY1kZnbgV2mDMO01UL080cuprhlja3SF59hfgbcLuo5wf+KcW3PaPd7VxeFMVq6iOXLC+MNNxNHdzBb6WW3o+2yjpKsPqRp+nbNxn+tUyvqfs9fBn0HZC8IwZwiYRp7ATcc0ZsidolFtvS/NddgzhlYbCrpy06C+BwcNZyXEW2XK0jiIPfocFf8AD+LpaxSkuT9GekoVdgLGKnrmOkpnF7WOyXZTHMLXWvax05uxWLHA9Eg2NjY3sR1LdST1R8OdOVOTjNWa6wQnZCkoJCaEAkJoQCQmhAJCaEAkJoQCQmhAV+EBzh3feUIwj0x3feU1IJ0XRH661Bxg+ay7G+dqnw9EKDjAP3WXY3ztUA4vG99qyTY3yhVLZVOx1fauk7rPKFTNlQFg2VbWyqvbKtrZUBYNlW1sqr2yra2VAdpim67JO+PBUtTJ6WT7R3mKtsS3Xjl748q5+sk9LL9q/wA5QElsi2NkUBsq2tkQE4SLMPUJsi2iRASw9XWBTdju/wD0hc62RdBi+bxu7/8ASEBXPdnO0+K2RVLm9EkeCivdzjtPimHoC1iwqfpAHWMxUuKuY7rsew5lQhyzDkBLwlilRVVzNBG4n6bRkP8AvNsVyOEeBqB1zTTyRG9w2UNlaNQIsV08cxGgkbCpUeE3jTZ23MVnKlCW9HdQ2jisP/HNpeK8GVXB/itNg6KeKcsflyh7HRkkFuSBnBAscy8txihrKWtq5miemD6iVzZWcZG1zXSuLTlDMb3G9e7UlTxgJtaxtpujlMZu0kaSCHf5VJUU0knax2YXa86VadapFSz7+B4hRcJuEos3HCYf8sbXfmLFXtDwzzCwqKeOT60T3xm2x2VfeF6FVYqUExLn00DidLhExrjru3OVR13BLg6ToCWnOm8clxueCFl0dWO5n0f1DZVb+Wjl7EvRoj0nC9Qv/wBRs0O1geP/AMlW1LwiYMlzNqWsPZKySL83NA/NctVcCg/g1ZGqSC/5h3uVVVcDta3/AE5IZRrL4z4FTnrLeiPyux6v01XH5zXqeq02GqaUXinikHayVjh+RUtrgc4IOsEELwmfg1wmwn92LwPpMlhcD7Mq/wCS9F4K8Fz01LNHUxvheaguDZAQS3iowCO0ZjuV4VZSlZxscWO2bh6FJ1aVZT5aej9Ds7IsvB8KVGE2VE/FurWM46TJyHVLWZPGG1rZrWWmPGjCsX8eqH2hkf57qn5lcUdK/Ds5RTjVie/IsvAxwiYTH/2n+1kR8WrL9pOFPWj+FB/Yp/NR6h/jOK/6j4v2PeSnZeA1eP2EZo3RSVBcx4s4cXE242htx7F1PB9jbhORzYOKdXQg2MryWuibcX9KRZ1uw5ypjiIydjKv+H69Ck6kpR058O12PVbIsmiy6TzxW4R6Y7vvKaMI9Md33lCAnwjmj9dag4w/NZdjfO1ToeiP11qFjD81l2N87UB53j261fL3WeQKibIrfhAd/wBQl7rPIFz4egJrZFsbKoTXrY2RATmyra2VQGyLY2RAehYhOvFN9oPKuarpPTTfbP8A5hXQ8HTrwz/ajyBcnhCT08/20n8xyAkNlW1sqrmyra2VAWLZVtbKq5sq2tlQFg2RdNiy68T/ALT+lq45sq63FF14n/a/0NQFRI/nO7x8Uw9RZZOe7vHxTbIgJgesw9RGyLY16AlByyDlGD1mHoC8wN0XbR4KBMee/vHxU3AZu1/eHgq6d3Pf33eYoDNr7aMy3Mq3jQ4+KiByyykBObhF+o+xbW4TPW0ewquumCgLMYTb1tP5FSIJg8Ei+Y2zqlurPBfRd3vcEBs5azRc7ikamI6be1qrHnOdp8UkBZmWH6v3P8JZUHYz7g+CrbIshN2Taynppo3RSBhY8Wc22TcdlwttKYImNjiyI2NFmsYA1oGoBVlkrKLLeTnk1lvoXwz5x1prGHot7o8FmpKlZhLpju+8oTwl0x3feUICfB0R+utQsYfmsuxvnap0HRt2XH5rVhGj46J8RcWZYtlNAJabgg583UgPKOEM/wDUZe6zyBc4HL1PCvB0yqldPNUyl7gAS1kTRmFhmson7JoPWJvuxf2oDzkOWYevRP2TwesTfdi/tR+yiH1ib7sX9qA8+D1sEi779lUPrE33Yv7U/wBlkPrE33Yv7UBt4M3Xhn+1HkC43CUn7xUfby/zXL0TA2KbqNrmQVLwHuynZUUTje1uxV03BrG973uqZcp7nPdZkQF3OLj1dpQHDtkW1sq7EcGUfrMv3YvgmODSP1mX7kXwQHJNlW1sq6ocG7PWZfuRfBMcHTPWZfuRfBAcy2VdpiS68En2v/rYoY4PW+sy/ci+CssGYuyUzSyKpfZzso5UMRN7AdmoIDk5pOe/vu8xQ2VXzsRASTymW5JJ9HFpJv2IGIv/AJMn4cXwQFM2VbGyK3GJH/kyfhxfBMYlH1mT8OH4ICsbItjZFYjE0+syfhw/BP5Hn1mT8KH4ICZi6btf3h4KrqH+kf33eYqzo8BywghlS6xNzeGI+5aH4rPJLjUvu4kn0UOkm/YgIQesw5Svkq/1l/4UPwT+S7/WX/hQ/BARg5ZBykfJl/rL/wAKH4I+TUnrL/wofggNAKtsEHmu73uCg/JuT1l/4MPwW+nwRNGCG1Ls5vnhiPuQEV5znafFK63HF6TTyl+f/hh+CXyek9Zf+DD8EBrui62/J6X1l/4MPwR8n5fWX/gw/BAakWW35Py+sv8AwYfgj/4CX1l/4MPwQFvD0W7B4LOy5ubAFaaqOVlYWxMjDXt4tt32cTk5A5uj6WldJZAVmE+mO6PEoWythL3c3PYWO3T70ICVNm5wzH8io3LXatyEIA5a7VuRy12rchCAOWu1bkctdq3IQgDlrtW5HLXatyEIA5a7VuRy12rchCAOWu1bkctdq3IQgDlrtW5HLXatyEIA5a7VuRy12rchCAOWu1bkctdq3IQgDlrtW5HLXatyEIA5a7VuRy12rchCAOWu1bkctdq3IQgDlrtW5HLXatyEIA5a7VuRy12rchCAOWu1bkctdq3IQgDlrtW5HLXatyEIA5a7VuRy12rchCAOWu1bkctdq3IQgDlrtW5ZR1LnG2jWBnQhASmsAFh/k60IQgP/2Q=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" name="AutoShape 2" descr="data:image/jpeg;base64,/9j/4AAQSkZJRgABAQAAAQABAAD/2wCEAAkGBhQSERQQEhQUFRUUGBgWFRgXFBUYFhQVFhUVFxcVFhQYHCcgGBwkGRQVHy8gJCcpLCwsFR4xNTAqNSYrLCkBCQoKDgwOGg8PGSkkHBwpLCksKSksLCksLCwsKSksKSwsLCksLCkpLCksLCwsLCwsLCwsLCksKSksKSwsLCwsKf/AABEIAMIBAwMBIgACEQEDEQH/xAAcAAACAgMBAQAAAAAAAAAAAAAABgQFAQMHAgj/xABTEAABAwIDAwYFDwgIBgMBAAABAAIDBBESITEFBkEHEyJRYXEUFjKBkTQ1QlJUVWJyc5OUobGz0nSCkrTR09TwFSMkM0NjssEIJVODouFERcQX/8QAGgEBAAMBAQEAAAAAAAAAAAAAAAECAwQFBv/EACoRAAICAQMEAQMEAwAAAAAAAAABAhEDBBIhEzFBUWEigcFCcaHRFDKR/9oADAMBAAIRAxEAPwDuKEIQAhYKU6bfqSV0zYdn1UghlfC8h9K2z2EXyfMDoQRloQgG1CWvGiq966v52i/fqNVb9SQuiE2z6qMTSshYS+kdd7zkLMmJ0BOmgKAbkLCX6rfWISuhgjnqpGGzxTxh7Y3e1fM4tja74JffsQDChLXjRU+9dX87Rfv0eNFV711fztF+/QDKhLXjRVe9dX87Rfv1prN854o3yybMq2sja57zzlGbNaC5xsJ7nIHIIBrQlzbe+baenp6lsMszKl0bWYDEMJmAMeMveA0EkC97X46X8+NFV711fztF+/QDKhLXjRVe9dX87Rfv1ord95YWGWfZ9XHEyxkkL6VwjbcAvLWTFxAvc2GgKAbELDTfNBKAyhKsG+0kuJ9PQ1M8Qe9jZWvpWsk5t5Y5zA+UOw4mmxIzstvjRVe9dX87Rfv0AyoS140VXvXV/O0X79Sd2N5/DWyuEMsPMyuhcJDGbvZbGGmNzgQCbE9d+o2AvEKk2tvbFBIIA2WacjFzMDDJIGnRz9Gxt7XuaCop3oqeGy6z5yiH1c+gGVCWvGiq966v52i/fo8aKr3rq/naL9+gGVCWvGiq966v52i/frEW+TxPBDPRVFOKh5jY976dzMYje8NPNyuIuGOtlqgGZCEIAQhCAEIQgBCEIASruxltDareHPU5t2mkiufPYJqSruz65bV+Vpv1SNANSU97j/btktOnhEp87aSax8102JS3t9cNk/LzfqkyAlb/ANc+OjcyF2CWd8VNG7i11RK2LEO0Nc4jtCt9k7KjpoWQQtDI4wGtA7OJ6ydSeJJVDygeTRfl9H96moIDDjZJmzNubSq4mVVPFRRwyjFG2aScyYCThc/A3CCRY2F7X1TlJoe5LnJt600P5PH/AKUBqxbX6tm/pVX4V5m/pUsc18Oz5WuBaWtmqIyQRYjE6Nw07E2IQHNtt7Pmg3bbBUANlgZA0gODgOaqYgyzh8FrfSnjb+3I6OnkqpsXNxgF2EXNi4NyHHNwVJyp+tVT/wBr7+JHKm0HZdQCLgmIEdYNRFcIBpilDmhzSC1wBBGhBFwQe5eKykbLG+J4uyRrmOHW1wII9BKXNw5jHHLs95OOhkMTbm5dTuGOmf8ANkNv1xuTSgFjcGqd4OaSUky0TzTPJ1c1gBhk/OhMZv13W7fnaT46bmoTaoqnNpoPgvluDJ3MYHvv8BRK8eC7Uhn0irmeDS6ACoiDn07j2uZzrPM0LFF/a9qSTaw0DTBHpY1UoDp3DtZHgj73vQE+qr6bZVJCx12xMMVPGALuc51mty4nIuJ7CVfArkvKi81UrrE81s99KOx1VUVEN+/BB9c3p60gMFKXJs8N2aHn/q1TndZ/tMxJ+pNpSfyfetX59X+sToDdyaU96GOqdnNWXqZncXOkJLRfqazC0DgGprS3yb+tVD+Txf6QmRAKB2/Wz1FTFRx0oZTSCJzp3y4nv5tkhLWxtsAMYGZN7Lbj2v1bN/SqvwqTVblROmknZLVQulIdIIah8bHuDQ3GWaYsLWi46l48Sh7s2h9Lf+xAace1+rZv6VV+FVe8dDtOYU4dT0zzDUwTh8NQ4FvNv6d45mC4LHOGTvMVcncrqrdoA/lN/qc0g+hQ62uqtnFss83hVIXtZI97GMqKfG4NbI4xgMljxOAPRa4XvnYoBwCysBZQAhCEAIQhACEIQAlXdn1y2r8rTfqkaakq7s+uW1flab9UjQDUlLe31w2T8vN+qTJtSlvb64bJ+Xm/VJUB75QPJovy+j+9TUlTlGOGngnOTYKykleepgnY1x8wdfzJqBQGJND3Jc5NvWmh/J4/9KY3jIpC3O3xpqShp6Sqe6CaCNsUkckcocHM6JI6NnNNrhwJBBQD+hLH/wDS9ne6W/oS/hXocolEfIkkkJ0EVNUyE9wZGUBo5U/Wqp/7X38Szyoetc/fD+sQqn3u3kZW7Fqpo2SMDZGxEStDXYo6mJrujc2zuOvJW/Kk62y6gngYv1iJAG3f7NtClrR5FR/Yp+oFxL6Z57pMTL/5wTYqveXYoq6WamJtzjSGu9o8dKN47WvDXeZat0NtGqpI5ni0liyZvtJ4yWStt8dp8xCA9b17ENVSvhY4MkGGSF5/w5o3B8T+4OaL9hKgUUTNlbMc+V2MwsfNM4ayzOJfIRfi6RxA7wEzFKW839prKXZ48hp8MqR1xwuAhjPXimsbdURQC/t/ZL4Nhjnv7+aop56g/wCdNVwvePzbhg7GBdNSfyqetzvl6X9ahTggMFKfJrHi2a0HQyVIPcama6bClXkyP/LmfK1P61MgNHJ9tNkNOzZk7msqaS8RY4hpkja4iOaMHy2OZhNxobjgnG6RHb6bMrYWSVUDgw3weE0j3NyJa4skDXM1BBs6+WYVdbdv/p0nzD/woDpl0XXM7bt/9Ok+Yf8AhXrZjKH+kKI7KYGgPl8JMMcrGc1zEmES3Aaf6wx2vnfRAdLSvynD/lNd8g9NCVuU94Gyaz4URaO1zy1rQO0ucB50A0BZWAsoAQhCAEIQgBCEIDBSJsavqKeorpZNn1j3VFRiaY/Bi3mY42RRZunablrMRy9knxCAW/G6X3t2h6KP+JVVtWrqKqooXx0NVEYKgSOdMKcR806KSOQXjme69n3HR1HDVPKEBF2js5lRE+CVodHI0se08WuFj3Ht4JdpXV9G0QmIV0TcmSNkZHUhg0ErJLMkcBYY2uF7ZgcWxCAXHb2TD/62v8woz/8ApXnxtl97doeik/iUyoQC142y+9u0PRSfxKwd7Zve3aHopP4lMyEBzKr2DVM2LT0fg8kks0rJKoRmIujDqjwiXy3tDnXs0C9u3JWG+G0ZqyinpW7Or2ukZZhLaTCHghzC61ScsTQn1CAi7MqHyQxySRmJ7mgvjJBLHEZtuDY2KWbTUNZUvjppqinqsEwEPM3iqLYJbtkkZk8NjdcXzxJwQgFrxul97doeij/iVndDZ0mKorahhjmqpLhjiC6Kni6EEbsJIvbE82JzkKZEIBT5Q6eaSGGOKCSZvhEL5hHzeIRQvEhsJHtBJc1o14k8M943ul97doeij/iUyoQC143S+9u0PRR/xK88n1HLDSvjljfEBPO6Jry3nBFJK6RvOBhc0OBc4ZEiwB4kBnQgEbYNTUUInpnUVVKwVE8kL4fBywwyyGRo6czXAhz35W6laeNsvvbtD0Un8SmVCAWvG2X3t2h6KT+JR42y+9u0PRSfxKZUIBbG9kxyGza+/b4GB5z4SoztmVVdLE6rjZT08T2yiASCSSaRhuwzPaMDWNdZ2BpdcgXOVk2oQAhCEAIQhACEIQAhCEAIQhACEIQAhCEAIQhACUt+OUBuzXQtdC+UzCQjA5ow83zd74uvnB6E2ri//ENK5r6B7fYiov3XptfOok6XBaKTdMuW8uDD/wDDl+diXo8trPccvzsS4xFtkus2NjnPPC383V3s7cepqLOqH80z2o8r0aDzrm6k/NHV0YHQZP8AiChBw+CSk/BkjKu6HlPfKMQoJmD/ADJYm382ZSGKWi2fgaGjnHaOdm7qxF3sQt2zd6OfqHUwbYgHpsdjbkNbq3UkR0YjrWcqnNAl9MbN8q0zDhvpewy868jlVcWCSOikla7Tm5ojbvBsua1W5roWySz1TubObw0EF+ehudboi3ubBHEymYwtJI5vpGUG/HgSesKd8vBHSidLPKq4WxUUjHOya100WN3c0XWvZvK6J3OjZSvxM1a6ZgOttLJS2vud4VI2cyvjOFvRsDhIHA8Euf09FRukjpx0hcOlf03SOB01AAv9ilTbHSidXm5UHMOF1G8dRM0dj3GyzTcpr3+TRSW6zNGG+Y2zSrurtGSog5ydobn0SRbEPbWOik7QqHtdbCQzg5ufpAzC6MTWT6EqftvgzlBIafH+T3Ifn4/2KM7lQcHYTRvB4Xmjse42zSk0yP8AIBHw3XDR2gHMqZzZe4E5207e1RqF0HVqTfrwaYsKyfCGhvKHIc/BHfPx/sWmblOc0XNI75+P9iopJMIS7tKvufs/F+xYYnkySUUdT02KKt2OU3LK1gJdSSZa/wBdH6O9QpuXyJoGKklF/wDMjuuX7TrLn4I07TxJVXQ0TqiTPTiVvqJRxvbHuu7KYtLGXLOwN/4g4TpRznufGpUHLix4xCklt2yxJGbRMjjwgDRKcFWGuLDlmbLkeWXg3Wix+bO0M5bGE2FJLkCf72Lguh7NrRNDHMAQJGNeAdQHtDrH0r5t2O0Oc63tT9hX0Put6ipfkIfumrTFNyuzk1eCOKtvktEIQtjiBCEIAQhRKqOz2vGuYOZzbhcbW0OeeaAloWGnJeDMMQbnmCb2yyIGvXmEBsQhCAEIQgBIPKLStkqKdjwHNMNTcHT+9o0/Ln3KQ0+FUmF1nCKpw9TjzlJ0T5lSauJpi/3QoV3g+z4TIyNo4AAWJJ0GLqS0d9KmeRjaYEuPlMDQQDf23BtutPUDmTtLXtBIycxwBse48O1LO+EdRGY4qOB4jPScYWDpOB8h1rED7brmiuaZ2N0W1burDVOa+U/1gaA4Mk9OXVe+aUTvLHBJJTwRuY0YmjmweeLxkHOuCSOxS9kbHkjqhW1eGm1e2GIEySWGf9Wy+FnE/wCybaLeSKqZL4GQZ2sJaHtwEm1mm51F1pVfJk5MqtiYnUzmbUc1oeRgZK4CTD1uzuM9OIUfeClZRRsdRwDFJ/iNaX4R2OzzPWqpm7G0HskbUBkcZdzkksz2OLSNXNIueOlxwV7s3e+lpIooBzr4wDaSws7PpOAJvYHgrNehZWbJNQ+oZUux08LbYzI91n9Ya12ef1JkjFHK574GQyTtBdbCA4nhqOvioO8+79VUzMmgezmwGll3EYTqXWsb3XrYmwmUchmmkM1Q4EYWi9r62Hb1lKvsRYuy0NfUFzXwuBJBD3ksbGBwGdreZMVNvA2niZTRl1VM0WOHMX7XdQ08yn1lRJJ0XnA0/wCGzOQj4TtGj0KDHNHHaGNoBOWCL7ZJdfQtNnFsnl8EmklnfnM5o4ljOHY48VaRkDNQg4MbwHYos8zyDhHdc8VySabs9GGPbGjztzabcx1a+fRo7T9QSlW1N79Z9ACsKjZsxN3McR2Zkk6uKoaqGRz+aAdjdrceQ39q9OMo6bDcWnOX8Iw2vLkr9K/kqauUvdgbppf+dFa7PPNDDx6+B7VY02xWxMIIueJWI9jOlAdisG3Dcrly8tuzvSUeTxJtQnIpbroy592i9050+64Au/E89XD0BWjdiA4Rgs0G+mtuCrdCUkyt3Y2SY6dz36uBI7rLu263qKl+Qh+6auYSUxLCNBhP2FdP3W9RUvyEP3TVtp3dnl613t+/4LRCELqPPBCEIDy94AuSAOsmwWmrkAw34uA85uFtlIsb6Wzyv9SojWRRsZG+SNpbhdhBAtY52bqBc+ZAlZfMOSj1DrOb8K7fOAXDh2O9KjUm3YXNu1+IA2JDXkA8QTbVZqtoxlpAcA5tnAO6N8OeWK1+q/aq7ldXyTTRYhZWmmna5oc0hw6wQR6Qt11YgEIUSglLmg4sV7kHS7S4lvoaQPMgJaR9/NnCapp23sRBUFp6jztGnhK28fq2D8nqfvqJSu5aPDEEsdjwvOCZvku4OHU7raVbbPr8ZwOGGQatPHtaeIVntTZDZm2ORGh4g/zwS1UQljhFPcEf3cg1HcePaFTJi9HUpKRQ7X5PqmaqfOKiMBzrtcQ/GxvBoAyyHaFo2TtOnoWTeCYZpW25yWV+Aya9GFg1aD6T16pxZW5GCosA8FrXg2ZIHCx6XsXWKohyc0MBDpnyvB8mNzwcXUA1gu5Vim+GUZugkdtmhIzgIktdoxMfhzyBtdufmIUah5P6WmeH1Mrp3g3bEG2aTwvGCS7zmyY+ccGBjQ2liAs0ADnLdTWjJqrJNqsY7m4GkvJsT5cjjfi45M7yVvDEVLKad7hZ1oWHRrTeU95HkjsChRXc4xUzCTxw6975DorbZ26j39Opda/+Gx17/Hk49wTTSUTY2hjGhrRoALD/ANrdYyrnQqUe4pIvLIRi8prNCOouOZUjbuyWU1OOZjAGMYjbpEZ2u7XVNzWKHtulL4iBn19ypkinBoY8jU02c3EHOSNGeIZk3yA6gExU9G1o0VHEwskcOtW0E68lxpnpSk5G99GCtEmx2uNzr18VI59AnVCqciBLu5CfKF/OtsezI22wtAtopBetZcq8lrflmebA0C8uYsh6C9NpJonZ0XfFP2FdB3W9RUvyEP3TUgVDui74p+wp/wB1vUVL8hD901dWnVWcmq8FohCF1HEC8veACToBc9wXpLfKBtXmKJ5HlSFsTc7XxeV/4B5yzyyQFJXb0R1eOJ8j4GE9G5DWuAJzL9M8rtfYaWuqmq3fczpnpN1EjM/OQLkd4u3PMgLL9muyOC4Od2OxZd1mkjuB7uC1UwMLsUcjoTxaeiD2mOQYXd4HnXVKGDJWyXK/6YSxZou5J/uTNnVL4XB1wL26X+HIOAeBk3seMh2eSW6j2gJBxDhbE06tJ4HrGWR0KV46zi+PATq+IAsdf2T4HEZ21LSSbeZSIHtHSjeBhyBa9pY2/AYrOZf2kgDDhyLTZy83W6JZ/qmvq9+/3/s7FqHNfX39/wBjA+FpN7C54i4P6TSD9ayatzAXB7rAEkO6YsBc69LQdahU9diu0izxqLO+rEAdNQcx3WJxWSdAgEgus0EC5Be4MBt2FwPcFxYcGTG6TaKtkuHewFt3sINrgtOIE2y1sR6CrbZ8jHNBjc1zdAWkEZd2SXZ6C1zoB5gPOtVLRvxc40vjHYbOf3t0t8YXPUF9BlxY0riykFKTpDklDe2Evq4GgkAwVGIg5252jyA430srSLbpZlI0n4TbD9IE5d+noVXtR7nVcLzh9Tz2DcwLy0fsvZd9gMlzJcmm1xlTI0Dy3hhia3je47CDni+peZIo6mMggkdosQbXuD/uFKnpw617gjQgkEKHPFmHSWZHGejhJsbmwGEeSc9Vr2LC5V0slNdrm87EdCRcfnDge1SIK1haDFGzFp0QHOv1BjRc+cq6p655DpJWtbH7Di53HLg8WVlsyKNoxRtDcWdw3CTxzFrqVFXaDl7KGDdN0wxTuey/sWnpW6ieHcFbUu7kcTcMbW4QMmgAEm1j09Tfje6trr0FoZWytgie0mQk2IOCLIGzR38NcrKfTzGw5wBjjwxXGemfC/atllodT9IvyeRbAHZYT8buJ1VXZBLAWqska2N7nHINJPmCr3SviDjfHI7yWEgZYs3WvYuGmR0Ubb0nOsbTOcGPkILgAXDCbgA2OVzbPS6i/ZNHNtm7TdJLIXEkE3b8EEmzbpmgfkqje2iFLzcUVw1rfO4g6uPXmqOTewt6JHnXDq9ryNwVL0elgi3BJjkajNe2ypFG9F/ZWU6m21fO65KOnYN3OLzJMqWLbC8P2qDxQbC48IQ2fNL7No34rdHXdqFthdTzDC74p+wro263qKl+Qh+6auRSVvRd3H7F13db1FS/IQ/dNXRh8nBrFW37/gtEIQug4DTVT4Biwki4va5IHE2GZ7gubco+2BLNFGw4mxMMh+O82aCOsNaciL9ILpshyudOK4RVVJkc6R17yvLrHg1pyGfbY263G2Sir49l4d79Fzu9Viwhc5zXDyCJJOkANLXtcW9HDgrrpcJXdzgxw+sA/Wkon+e7irih29o2XXQO4H43tT9XdovRjDE+JRR0Rm1xZbOpOrmx8UPjPpa4j/x7ew65Kd+tg7tLhiHXZzRGRxyzB+z34QsioV/8fH4tfcmSUu6IMz5mgYWSdEWbbA7CBmAw6gfBs4Zm2etns7eluKNtQHxPa9tyGP5t/RcRhe4AWJ6NjY3IXgVCz4R9f1qj0kX2Zm8S8DD/AEzEXXfzjyDk1kErmMPWXFoDj2nIcANVmTbOLyYZvzmEf6Q4jzqhp9oPj8h5t7Vxc9nmBddn5pA7CrODeVpsJQY/hXBj/SGY84C554ZxMX1MfZHp88jtIyP+3M77WMH1rVDBI1+IMeRYi3NtYG4nMLi0OkJucAyNr4fObZlSHAEEEHQggg9xCDKsK+Sj1GSXDItuI0QFrq5sHS4E5gfaiOUH7e30LaLs1jyrPZpQTfPS2H2JA06OnnUOSPC8TSusdGtxdG4GmO2TNTY+dTQ9e7AixAPeLq/YEWDaZYwOqMLS51mhtySL6kej0q0Y+4uND/uoMsV7nN3ENJ6OIaWvpoo8LnMLpX3xOvgZcB2XAZ2cBe4GtksirLgOWbqvbtQNY0ynCXdY+sjgpTZFFkUbSVDfT4bub0naDE7MA6gPsSOuy3ly8lygJCRvPuziZ0HYptcJIBLToPhOvfTVcy2yzm3mOQEPbkRZd+kaDYkC40y07lS7S2LE4Oe6ITG1gHYcQBOYDiOFyQOxY5MSlydOLM4HAJH55Ka+csTrtXk2aGGSN7mvdm2Mt0HW5t7jzZJWcwPGYs4ZEaEEZLjyQcD0sGRZGRo9tuCkx7YDuNlT1dIQbBaXNICz4NWmmMMVd23UyLaCS2VjmHsVzBUBwuCocaKrIm6GF1f0T3H7F3/df1FS/IQ/dNXzM6ewPcfsX0zuv6ipfkIfumrfB5ODXfp+/wCC0QhC6DziPXgGJ4JABa4XOguCFwp7Q04RowBgtpkNR6R6F23aD8RbGNPKfYjyRo05eyP1Armm/WwjDNzw8iY37n8R59fT1K+Ot1svF0LmJYJWvEjEus0JVPXOjyGbfak6fFdw7jcdysINrNdloeo2v5uB8ypcS8uN8lZTaLKTQyCqXoVaWmVDm6Ov2Oz+vUfWtrdpdbSO7P8A9/UtFkRopJjCKpehVqgG0m+2Hny+1bW1l9DfuKtuLUXkNWWHFG4sJzNj0SfhM0d9varSm3m4St/OYLjzsLr+i6UfClh1eBqQO8rOcIS7lJYovudANUyRhdG5rxY6OBF+o207iq2N1iJX+WRk0u9OfUlSh2peVobcXIBOhLT7HrI78k5NYHNbcA2GV+C4pR2ukzOKUeDdHtENaDJkT2G/fbgprZL6KmbE6+N4Di3yRlkewrMMzm3kcb30AFr944W/aikWcS8a5BffqUCmr7tBcA0nTPI9yk84psptMyQgkuPTt0gLNuCOAd1dhWhpcxzpXOcRbJlrG/xezLMKQHrxNC19sQvbTrHn8yq2KMxbRBaHOs2+QudfT5/Qt/OKvqKYvdd9i0ZiwOIW9j2rS178RfitGBe2Ei1vY4TnftCWNpZvctT3KFSbTEgJILQDa5Ise4rfjVrG08S0zHEOc0EjRKe3eT+KeR0xu0m7gYx0iTwLTke9NhcvJk61DSfcvFtdjllTudzMb6gPc8MNjiBBwk4SMFujhNje5Cqp6RjhmF1vaVA2VhacwQeJGoI4d65VUDC6xy4ecZLh1EFGmj1NHPdaYtVuzS03GYWKd1s1cSx43Bg1cbelRavY7mOcG9INvmP91SKbRbNFRlwYFQLHuK+ot1/UVL8hD901fJz3ZHuP2L6x3X9RUvyEP3TVriXc8zVu6+5aIQhbnEVtD0+n7c4uHk3OAXGvRt6Vu2psxk8Toni4cLLfDFb/AGW1AcP3k3dkpJCHAlhPRfwt1HqP2qmLl3+v2cyZpa9oIK5dvRyfPhJfAC5nteI+KePcVtHJ4ZdS9ijjWC5anGxsbgjUEEEeYrziW1mhuxrGNaS9YL1ANpevJt1D0LWXrGNCT2QOpAIGi1ly8lyAs9lG8re8H0LoMUmQXL6YAvAcAQbjMA6tPArsu6u61K6nYX0tO421MERPpLVhN8lXLayvEoXmUNdmdRpmmrxQovclL9Hh/CjxQovclL9Hh/CqWOp8CSJCSXSdEC1uvuI4rfDWG5e5wDf50PWm/wAUKL3JS/R4fwo8UKL3JS/R4fwqCer8C7DWBwuPrW0TdqvfFCi9yUv0eH8KPFCi9yUv0eH8KmyvU+ChdMOtaaloeLEkWzBBsQUyeKFF7kpfo8P4UeKFF7kpfo8P4UsdT4E2vgLwI9GZHECL344gcio/hhDmsjALBqSb5d+oP2p68UKL3JS/R4fwo8T6L3JS/R4fwpZbq/Anx7RY4locLjULY6UdabPE+i9yUv0eH8KPFCi9yUv0eH8KmyOqvQnie3Fc/wB6Ngy8858YxMcSRYjInVdw8UKL3JS/R4fwo8T6L3JS/R4fwqk0pqma49S8btI4Lsrd54dzkvRt5IBzueJKuhTYWEAYydbkA27D/Oq7B4n0XuSl+jw/hR4n0XuSl+jw/hSKUVSJlq3J20fO+393WtYXR2DyCS240/3X0Xuv6ipfkIfumrX4n0XuOl+jw/hVtHGGgNaAAAAABYADIAAaBEqMcuTfXHY9IQhSYghCEALy5gIsV6QgFvbm48FQDlY8CMrHrBXNtt8n88JODpt4cD6dF21eXMB1F1KbXYlNo+b6ilezy2Ob3jL0jJaMa+iKvYEMnlMHoSvtTkuhfmwWPZl9i0WQupnHi5YxLok3JK7g4+lV0vJbMDYE+gfsVuoi29CWXrzjTxFyWynW6vNk8lgGb/586h5F4HUXgRd3dhvmlb0Ta/8AJXeNlUnNRNZ1BaNlbvxQCzGi/WrNZN2ZN2CEIUEAhCEAIQhACEIQAhCEAIQhACFE2lXiFmMtc7pNbZtibuIAsD3qC7eiIsc6Ml5FhhsQSSQLWsTezmusAXWc2wJIBAuUKhj3whIFw7hewxBt2F+Z7GskP5h42C2N3riJDQH3JaM2EAY82XPwmguHZrZAXSFWSbeY0XcHD+sdHkL+QSC420bldRPHOCw/vLluPDgOIAjE244Ym5jhlnZAXyFqhnD2te3MOAcD1gi4QgNqEIQAhCEAIQhACEIQAsLKEBhZQhACEIQAhCEAIQhACEIQAhCEAIQhACEIQGqopmSNLJGte06tc0OB7wclXbJp2vZM1zWuDppQ4EAhwD8IBB1s1rR3AdSyhATm0EYyEbBp7BvAFo4e1JHcSsR7OiaLNjjAvfJjRncm+mtyTftKEIDy7ZcJJeYo8RIcXYG3Lm+S4m17jgVE2RsuHweEc1Hbmmi2BtrOaC4aaE5nrQhAWTWAAAAADIACwAGgAQhC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1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91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33</a:t>
            </a:fld>
            <a:endParaRPr lang="it-IT" dirty="0">
              <a:latin typeface="Frutiger 55 Roman" pitchFamily="1" charset="0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138435" y="518120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8 - penalidades</a:t>
            </a: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endParaRPr lang="pt-BR" sz="800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  <a:defRPr/>
            </a:pPr>
            <a:r>
              <a:rPr lang="pt-BR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AUTO DE INFRAÇÃO</a:t>
            </a:r>
            <a:endParaRPr lang="pt-BR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Conector reto 4"/>
          <p:cNvCxnSpPr/>
          <p:nvPr/>
        </p:nvCxnSpPr>
        <p:spPr bwMode="auto">
          <a:xfrm flipH="1">
            <a:off x="2843808" y="4581128"/>
            <a:ext cx="72008" cy="64807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ector de seta reta 15"/>
          <p:cNvCxnSpPr/>
          <p:nvPr/>
        </p:nvCxnSpPr>
        <p:spPr bwMode="auto">
          <a:xfrm>
            <a:off x="2915816" y="5949280"/>
            <a:ext cx="2592288" cy="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Conector reto 41"/>
          <p:cNvCxnSpPr/>
          <p:nvPr/>
        </p:nvCxnSpPr>
        <p:spPr bwMode="auto">
          <a:xfrm>
            <a:off x="3491880" y="2780928"/>
            <a:ext cx="0" cy="136815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ector reto 43"/>
          <p:cNvCxnSpPr/>
          <p:nvPr/>
        </p:nvCxnSpPr>
        <p:spPr bwMode="auto">
          <a:xfrm>
            <a:off x="3491880" y="2852936"/>
            <a:ext cx="0" cy="1152128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AutoShape 2" descr="data:image/jpeg;base64,/9j/4AAQSkZJRgABAQAAAQABAAD/2wCEAAkGBhAPDxAODhISDRAPEBYPDw0PDg8ODQ8QFBAVFBUQFRQXHCYeFxojGRQSHy8gIycrLCwsFR4yNTAqNSYrLCkBCQoKDgwOGg8PGjUiHiQvNDIvNSwtKTUsKS0sMyk0LCwvLjQsMjQsNSw1LC0qMSwqNTUyLCwsKiw0NSwqNCwpLP/AABEIAKQBNAMBIgACEQEDEQH/xAAcAAACAgMBAQAAAAAAAAAAAAAAAQQFAgMGBwj/xABKEAABAwIACAoFCQcDBAMAAAABAAIDBBEFBhIhMWFxkQcTFCIyQVFysbIjVIHB0RY0QmJzkpOh8BckQ7PC0uEzUmMlNWTDFUSi/8QAGgEBAAMBAQEAAAAAAAAAAAAAAAECAwQGBf/EADMRAAIBAgMECQIGAwAAAAAAAAABAgMRBBIhBTFBYRNRcYGRscHR8DKhBhQVIjPhFjRS/9oADAMBAAIRAxEAPwD2GecuJz2ANgAbX1labfq5THvPisZJA0FziGtGkk2A6lIMrbd5RbbvKaEArbd5RbbvKaEArbd5RbbvKaEArbd5RbbvKaEArbd5RbbvKaEArbd5RbbvKaEArbd5RbbvKaEArbd5RbbvKaEArbd5RbbvKaEArbd5RbbvKaEArbd5Stt3lZKkw5XzMqKSnhe2PlBkDnujElshmULC41q8IObsvlik5qCu/ly6ydu8ott3lVb6KttzaqMnqDqQBp22fdY4Jwu98slNUsEVREA7mEmOWM5hIy+cZ+rqU9Ho2nexHSJNJq1y1tt3lO23eVBrBU8dDxJjEFzx4eDxhHVkqcqNWsWTvcLbd5RbbvKaFBYVtu8ott3lNCAVtu8ott3lNCAVtu8ott3lNCAVtu8oFxoJHtKaEBIirQBZ+kdfaO1JV1UM42e8oQEoe8+KpsbqDjqR7Mt0YBa52TbnWcLA6rm/sVyPefFQcO/Npdg87UBW4OxljbVPwZK700IY2OV5A5ReJrtgfn0dfV2LoF4/wlYOmiwg+pILY5ix0UoObKZG1pF+pwLbrpcRsfxPk0tYbTWtHObBsvY09j/G3auaFb9zjLrPQYnZN8NDE4fVZVmXU7avx3rh2bu7QmhdJ58SE0IBITQgEhNCASE0IBITQgEhNCASE0IBITQgEuew5/3DBvfm/krolzWM0TnVuDmseYnF01pGhjnN9F1BwIPZnHWt6H19z8mc+J+jvXmjpFQBwkwqMjPyelLZnDQHSOBaw67Amy14YoK2OMyR1Us7Wc6WDioI5JGDpBj2MBBtdWeAYacQMfSi0co4zKJLnvc7S57jnLr9vYpSUIuV73009SHJzko2tbXXj2CrsJujqKaEAETl4c43u3JbcWTwvhQw8VHG0STTvyImF2S3MLue4/7QM6h4Z+fYP70v8tZYyYOmcYKmmAfNSvLhE42EjHNs5oPbZIxjeN+KfjrYiU52nbg/tpf1M3wYQAymzU8h08Uad8bTqD8s77K1fIGtLnkNDW5TnE2a0AXJJ7FUYJxqhqHcS4OppxmNPMMl5P1T9Lx1LDHOT91EYzcfNHC4/VfIA4bkcJOahJW7iVUioOcHfvMqevqasZdMGU8F/RzTMdLJMP8Ae2MFtm30XOdSqOOrbJaZ8M0ZB5zInQyNd1c0ucCNPWrBkYaA1osGiwHYALBNZufBLT5xNI03vbd/nAqa/DDxMKWmYJZsnLe5xLYYGHQ55GknqaEjT14GUJqeQjPxRpnxtOrLyyRtso2J/PbVzuzvlrJAT1hjLNY32DxXQK82qbypbt/z2KU06kc7e/dy+cyuwRhcT5bXNMM0LsiaAm5YToIPW0jOCtVbhSQz8kpg3jBHxssslzHCw5mjJHScT1XGYLRK3IwrGW5uOpHh47eLeC0/mVowtDPS1Rr4IzUxyRiKohb/AKoydEjR15s1ldQi5acVddvy/wBikpyUdeDs7dXX5X7ywhhrWyNy5IJ4ybPtC+CRo7W89wPUrNV+B8YIKsEwu5w6UTubKza33jMrFYVMydpKz7DenlavF3TItVpGz3lCKrpDZ7yhUNCU0e/xUHD3zaXYPO1T2/HxUHD3zaXYPO1AbcI4OiqY3wzNEjHizmnq7CD1HWvGsb8S5cHvyheSnebRy/SBt0HjqOnUfyXs0ryHmyykijmY6ORoexws9jhdpHZZY1aSqLmfV2btOpgZ6axe9eq5nnGJXCNkBtNXuJb0Y6l2ct6g2Q9n1t/avTAb5xnBzgjOCO1eR458Hr6TKqKbKlptLmnnSQ7e1uvq6+1acT8f5KLJhmvNTaLaZItbD1j6u5YQquDyzPs4zZlLGw/NYHvXzc+XHz9jQtGD8IRVEbZoHiSN4uHDwI0g6jnUiy7E7nkpRcXaSsxITsiykgSE7IsgEhOyLIBITsiyASE7IsgEhOyLIBITsiyAS57Dv/cMGd+b+SuistMtFG97JHNDnxXMbyOczKFjbaFpTlld31P7pozqwc1Zda+zTNtlzuAL01VUUB6BPKaX7N557PY5dHZaZaGN0jJXMaZI7hjyOc0HSAUhJJNPc/PgRODbUlvXlxKfDPz7B/el/lq7Mgyg24yiCQ2/OIGkgLGWjY97JHNDnx3MbjpZcWNlHwlgaGpyeOZlFl8h4c5j2X05Lm5xoG5HKMsqfBe4UZRzNcX7FXjxRxOo5JHi0kYBgeM0glyhktadZzWW7DuD5ZqIAC87GxzNb2yx2cW+2xCk02L0DHiSz5Xt6Dp5pZyzu5ZOT7FZK/S5VFR1s76lOizOTlpdW079SFgnCjKmJssZ0jnsOZ0b/pMcOog3UsuAIFxc6BcXNuwKBVYvU8jzKWujkPSkhkkge7vFhF/asqHAUEDzIxpMhGSZZJHyy5JN8nKeSbKksm9X+c7l49JudvnKxV4GeKSqqKOQ5IqJXVVM45mvDwMuMHRcEaNa6I5s5zW0nqC01uD4p2cXMxsjdOS4Xse0dhUD5K0xsHCWRo/hSVNRJFsyHOIt7FaUozd5aP5zKxjOCyx1XD5ZkTBr+VVslU3PDBHyaF/VI8uvI5va0WAur5sgJIBBLczgDnbcXF+zMQnHEGgNaA1rRYNAAAHYAoFZi9TzScc5rmykAGWKSSGQgC1i5hBOgblDlGT10XAmMZQWmr4lVjDRsbV0UsQDal0+SS3M58WSS/KHWABp1rpVDocDQwOL42kvcLGWR75ZSOzLeSbalNSpPMklwJpwytt8SHV9IbPeUJ1fSGz3lCyNSW3R+u1QcPfNpdjfO1T2aP12qDh75tLsb52oB1J5xWDX2zhOsPPPs8FqBUAnxTB2Y6ezqK4DHDgyD8qoweA11rupAAGu1x9TT9XRsXZBylQ1XU7eqTgpqzOvCYyrhJ56T7ep9p4ZgLGGpwdMTHdtnWmp5Lhr7dTm9TtekL17FnHCnr2+jPFzAXfTvIyx2lv+5use2y1Y14kQV7S/NFUAc2do09gePpD8wvJMKYGqsHTASB0T2m8U7Cch2tj/AHLk/fQfWj1TWE2zG6/ZV8/dfdHvyFy/B5jFNXUrnVFnPik4vjALF4yQcogZr5+pdQDfRn2LtjJSV0eRxFCWHqypT3oEJoVjASE0IBITQgEhNCASE0IBITQgEhNCASE0IBITQgEhNCASE0IBITQgEhNCASE0ICFWdIbPeUIrekO77yhATGDN+u1QcPj92l2N87VPZo/XaoOH/m0uxvnagNVc70h9ngtAcssJO9K72eC0B6gG8OWQK0ByzDkBLgqi3Mc47Oxba2ghqonRTNbLG4Z2u6tYOkHWFBDlnHKQbjMm8mMnF3i7M1Yr4rtweJo4nF8csokYHdNgyQC0nr0ada8xZjlU0FdVCJ3GQ8qmLqd/+mfSuvY6WnZ+a9lpp8sX0W3LnsaMQaauu8egn6pmAWcfrt+ltzHWuepTdlk4H29n4+kqs3jFmU0rvs4/2tTfi3jnS14AjdxcvXTyECTN1t/3DWFfWXgWHcVqugf6ZhDQ7mVEeeMkaCHDonUbFdDi1wpTwZMVYDUxDNxn8dg26H+3PrVYYi2kztxWwlOPTYKWaPVfyfHsevaeuWRZQMD4ep6xnGU0gkHW3O2Rp7HNOcKwsupNPVHmZwlCTjJWa6xWRZNCkoKyLJoQCsiyaEArIsmhAKyLJoQCsiyaEArIsmhAKyLJoQCsiyaEArIsmhAKyLJoQCsiyaEBBrekO77yhOu6Q7vvKEBMj0frtULD/wA2l2N87VPjGb9dqg4fH7tLsb52oCtws60ztg8FGD1lhx9qhw1DwURsigEwPWYeojZFsa9ASg9ZByjB6zD0BcYMOZ20eC1MrC1xGkZRzHb1LPA5u120eCgyu5zu8fEoC2vHM0tcA9rhZ0bwCCOwg6VwuMnBPFJlSULuIfnPEOzwuP1TpZ+YXSNf2ZlMgwiRmfnHb1/5VJQjPedeFxlbCyzUpW8n2o8JqqCswfKDI2WkkHReCW32Pbmd7Cuyxe4WpGWjrmca3Rx8YAkGtzdDvZbYvTKilhqYzHKxk7DpY9ocNx0FcHjDwRseTJQv4o5zxEl3Rk/VfpbsN1zOlOm7wZ6WO1cHj45MbDK+v+968jtsE4dpqtuXTStlHWAbPbqc05wpy+eq7BNZQSXkZLTPHRlaXNB7sjcx3r1rgzw1PWUb31L+NfHOYg8gBxaI2OGVbSecc60p1szytanzto7IjhqfT0p5offxWjOrQqfB2OFFO8xNmayVrywxSERvLmkght+lo6ldWW6kpbj4lSlOm7TTT5mKFlZFlYzMULKyLIDFCysiyAxQsrIsgMULKyLIDFCysiyAxQsrIsgMULKyLIDFCysiyAxQsrIsgK+u6Q7vvKE6/pDu+8oQE2LQP11qFh/5rLsb52qfF0R+utQcYPmsuxvnaoBzuMT7VL9jfKoDZVvxpktVvGpvlCrWyoCwbKtrZFXtlW1siAntkWbZFBbKtrZEB0uAjdr+8PBVszue/vO8xU/Fs3Y/vDwVTO/0j++7zFAbw9ZByjB6zD0BKZIRnBse0KbDhM6Hi+saf8qrD1mHoC8cIp2ljg2VrhZzHtDgR2EFaMEYDgo2vZTM4pkkhlcwFxaHkAG19A5ozKsa9W+DZS5pyjextfVYKLK9y6qSUXBPR8OB4xjTiPXQyzTGIyxPke8PhvIA1ziRlAZxm1KLgbHqupLBkpewfwZvSN2Z+cPYV7pHXMJtfJOjP8VW4ZxOoqzPNC0u6pYzxcn3m6dPXcLleHad4M9PR29CpBUsXTUly9n6M5bBXDDA+zaqJ8BOmSP0sY1kZnbgV2mDMO01UL080cuprhlja3SF59hfgbcLuo5wf+KcW3PaPd7VxeFMVq6iOXLC+MNNxNHdzBb6WW3o+2yjpKsPqRp+nbNxn+tUyvqfs9fBn0HZC8IwZwiYRp7ATcc0ZsidolFtvS/NddgzhlYbCrpy06C+BwcNZyXEW2XK0jiIPfocFf8AD+LpaxSkuT9GekoVdgLGKnrmOkpnF7WOyXZTHMLXWvax05uxWLHA9Eg2NjY3sR1LdST1R8OdOVOTjNWa6wQnZCkoJCaEAkJoQCQmhAJCaEAkJoQCQmhAV+EBzh3feUIwj0x3feU1IJ0XRH661Bxg+ay7G+dqnw9EKDjAP3WXY3ztUA4vG99qyTY3yhVLZVOx1fauk7rPKFTNlQFg2VbWyqvbKtrZUBYNlW1sqr2yra2VAdpim67JO+PBUtTJ6WT7R3mKtsS3Xjl748q5+sk9LL9q/wA5QElsi2NkUBsq2tkQE4SLMPUJsi2iRASw9XWBTdju/wD0hc62RdBi+bxu7/8ASEBXPdnO0+K2RVLm9EkeCivdzjtPimHoC1iwqfpAHWMxUuKuY7rsew5lQhyzDkBLwlilRVVzNBG4n6bRkP8AvNsVyOEeBqB1zTTyRG9w2UNlaNQIsV08cxGgkbCpUeE3jTZ23MVnKlCW9HdQ2jisP/HNpeK8GVXB/itNg6KeKcsflyh7HRkkFuSBnBAscy8txihrKWtq5miemD6iVzZWcZG1zXSuLTlDMb3G9e7UlTxgJtaxtpujlMZu0kaSCHf5VJUU0knax2YXa86VadapFSz7+B4hRcJuEos3HCYf8sbXfmLFXtDwzzCwqKeOT60T3xm2x2VfeF6FVYqUExLn00DidLhExrjru3OVR13BLg6ToCWnOm8clxueCFl0dWO5n0f1DZVb+Wjl7EvRoj0nC9Qv/wBRs0O1geP/AMlW1LwiYMlzNqWsPZKySL83NA/NctVcCg/g1ZGqSC/5h3uVVVcDta3/AE5IZRrL4z4FTnrLeiPyux6v01XH5zXqeq02GqaUXinikHayVjh+RUtrgc4IOsEELwmfg1wmwn92LwPpMlhcD7Mq/wCS9F4K8Fz01LNHUxvheaguDZAQS3iowCO0ZjuV4VZSlZxscWO2bh6FJ1aVZT5aej9Ds7IsvB8KVGE2VE/FurWM46TJyHVLWZPGG1rZrWWmPGjCsX8eqH2hkf57qn5lcUdK/Ds5RTjVie/IsvAxwiYTH/2n+1kR8WrL9pOFPWj+FB/Yp/NR6h/jOK/6j4v2PeSnZeA1eP2EZo3RSVBcx4s4cXE242htx7F1PB9jbhORzYOKdXQg2MryWuibcX9KRZ1uw5ypjiIydjKv+H69Ck6kpR058O12PVbIsmiy6TzxW4R6Y7vvKaMI9Md33lCAnwjmj9dag4w/NZdjfO1ToeiP11qFjD81l2N87UB53j261fL3WeQKibIrfhAd/wBQl7rPIFz4egJrZFsbKoTXrY2RATmyra2VQGyLY2RAehYhOvFN9oPKuarpPTTfbP8A5hXQ8HTrwz/ajyBcnhCT08/20n8xyAkNlW1sqrmyra2VAWLZVtbKq5sq2tlQFg2RdNiy68T/ALT+lq45sq63FF14n/a/0NQFRI/nO7x8Uw9RZZOe7vHxTbIgJgesw9RGyLY16AlByyDlGD1mHoC8wN0XbR4KBMee/vHxU3AZu1/eHgq6d3Pf33eYoDNr7aMy3Mq3jQ4+KiByyykBObhF+o+xbW4TPW0ewquumCgLMYTb1tP5FSIJg8Ei+Y2zqlurPBfRd3vcEBs5azRc7ikamI6be1qrHnOdp8UkBZmWH6v3P8JZUHYz7g+CrbIshN2Taynppo3RSBhY8Wc22TcdlwttKYImNjiyI2NFmsYA1oGoBVlkrKLLeTnk1lvoXwz5x1prGHot7o8FmpKlZhLpju+8oTwl0x3feUICfB0R+utQsYfmsuxvnap0HRt2XH5rVhGj46J8RcWZYtlNAJabgg583UgPKOEM/wDUZe6zyBc4HL1PCvB0yqldPNUyl7gAS1kTRmFhmson7JoPWJvuxf2oDzkOWYevRP2TwesTfdi/tR+yiH1ib7sX9qA8+D1sEi779lUPrE33Yv7U/wBlkPrE33Yv7UBt4M3Xhn+1HkC43CUn7xUfby/zXL0TA2KbqNrmQVLwHuynZUUTje1uxV03BrG973uqZcp7nPdZkQF3OLj1dpQHDtkW1sq7EcGUfrMv3YvgmODSP1mX7kXwQHJNlW1sq6ocG7PWZfuRfBMcHTPWZfuRfBAcy2VdpiS68En2v/rYoY4PW+sy/ci+CssGYuyUzSyKpfZzso5UMRN7AdmoIDk5pOe/vu8xQ2VXzsRASTymW5JJ9HFpJv2IGIv/AJMn4cXwQFM2VbGyK3GJH/kyfhxfBMYlH1mT8OH4ICsbItjZFYjE0+syfhw/BP5Hn1mT8KH4ICZi6btf3h4KrqH+kf33eYqzo8BywghlS6xNzeGI+5aH4rPJLjUvu4kn0UOkm/YgIQesw5Svkq/1l/4UPwT+S7/WX/hQ/BARg5ZBykfJl/rL/wAKH4I+TUnrL/wofggNAKtsEHmu73uCg/JuT1l/4MPwW+nwRNGCG1Ls5vnhiPuQEV5znafFK63HF6TTyl+f/hh+CXyek9Zf+DD8EBrui62/J6X1l/4MPwR8n5fWX/gw/BAakWW35Py+sv8AwYfgj/4CX1l/4MPwQFvD0W7B4LOy5ubAFaaqOVlYWxMjDXt4tt32cTk5A5uj6WldJZAVmE+mO6PEoWythL3c3PYWO3T70ICVNm5wzH8io3LXatyEIA5a7VuRy12rchCAOWu1bkctdq3IQgDlrtW5HLXatyEIA5a7VuRy12rchCAOWu1bkctdq3IQgDlrtW5HLXatyEIA5a7VuRy12rchCAOWu1bkctdq3IQgDlrtW5HLXatyEIA5a7VuRy12rchCAOWu1bkctdq3IQgDlrtW5HLXatyEIA5a7VuRy12rchCAOWu1bkctdq3IQgDlrtW5HLXatyEIA5a7VuRy12rchCAOWu1bkctdq3IQgDlrtW5ZR1LnG2jWBnQhASmsAFh/k60IQgP/2Q=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" name="AutoShape 2" descr="data:image/jpeg;base64,/9j/4AAQSkZJRgABAQAAAQABAAD/2wCEAAkGBhQSERQQEhQUFRUUGBgWFRgXFBUYFhQVFhUVFxcVFhQYHCcgGBwkGRQVHy8gJCcpLCwsFR4xNTAqNSYrLCkBCQoKDgwOGg8PGSkkHBwpLCksKSksLCksLCwsKSksKSwsLCksLCkpLCksLCwsLCwsLCwsLCksKSksKSwsLCwsKf/AABEIAMIBAwMBIgACEQEDEQH/xAAcAAACAgMBAQAAAAAAAAAAAAAABgQFAQMHAgj/xABTEAABAwIDAwYFDwgIBgMBAAABAAIDBBESITEFBkEHEyJRYXEUFjKBkTQ1QlJUVWJyc5OUobGz0nSCkrTR09TwFSMkM0NjssEIJVODouFERcQX/8QAGgEBAAMBAQEAAAAAAAAAAAAAAAECAwQFBv/EACoRAAICAQMEAQMEAwAAAAAAAAABAhEDBBIhEzFBUWEigcFCcaHRFDKR/9oADAMBAAIRAxEAPwDuKEIQAhYKU6bfqSV0zYdn1UghlfC8h9K2z2EXyfMDoQRloQgG1CWvGiq966v52i/fqNVb9SQuiE2z6qMTSshYS+kdd7zkLMmJ0BOmgKAbkLCX6rfWISuhgjnqpGGzxTxh7Y3e1fM4tja74JffsQDChLXjRU+9dX87Rfv0eNFV711fztF+/QDKhLXjRVe9dX87Rfv1prN854o3yybMq2sja57zzlGbNaC5xsJ7nIHIIBrQlzbe+baenp6lsMszKl0bWYDEMJmAMeMveA0EkC97X46X8+NFV711fztF+/QDKhLXjRVe9dX87Rfv1ord95YWGWfZ9XHEyxkkL6VwjbcAvLWTFxAvc2GgKAbELDTfNBKAyhKsG+0kuJ9PQ1M8Qe9jZWvpWsk5t5Y5zA+UOw4mmxIzstvjRVe9dX87Rfv0AyoS140VXvXV/O0X79Sd2N5/DWyuEMsPMyuhcJDGbvZbGGmNzgQCbE9d+o2AvEKk2tvbFBIIA2WacjFzMDDJIGnRz9Gxt7XuaCop3oqeGy6z5yiH1c+gGVCWvGiq966v52i/fo8aKr3rq/naL9+gGVCWvGiq966v52i/frEW+TxPBDPRVFOKh5jY976dzMYje8NPNyuIuGOtlqgGZCEIAQhCAEIQgBCEIASruxltDareHPU5t2mkiufPYJqSruz65bV+Vpv1SNANSU97j/btktOnhEp87aSax8102JS3t9cNk/LzfqkyAlb/ANc+OjcyF2CWd8VNG7i11RK2LEO0Nc4jtCt9k7KjpoWQQtDI4wGtA7OJ6ydSeJJVDygeTRfl9H96moIDDjZJmzNubSq4mVVPFRRwyjFG2aScyYCThc/A3CCRY2F7X1TlJoe5LnJt600P5PH/AKUBqxbX6tm/pVX4V5m/pUsc18Oz5WuBaWtmqIyQRYjE6Nw07E2IQHNtt7Pmg3bbBUANlgZA0gODgOaqYgyzh8FrfSnjb+3I6OnkqpsXNxgF2EXNi4NyHHNwVJyp+tVT/wBr7+JHKm0HZdQCLgmIEdYNRFcIBpilDmhzSC1wBBGhBFwQe5eKykbLG+J4uyRrmOHW1wII9BKXNw5jHHLs95OOhkMTbm5dTuGOmf8ANkNv1xuTSgFjcGqd4OaSUky0TzTPJ1c1gBhk/OhMZv13W7fnaT46bmoTaoqnNpoPgvluDJ3MYHvv8BRK8eC7Uhn0irmeDS6ACoiDn07j2uZzrPM0LFF/a9qSTaw0DTBHpY1UoDp3DtZHgj73vQE+qr6bZVJCx12xMMVPGALuc51mty4nIuJ7CVfArkvKi81UrrE81s99KOx1VUVEN+/BB9c3p60gMFKXJs8N2aHn/q1TndZ/tMxJ+pNpSfyfetX59X+sToDdyaU96GOqdnNWXqZncXOkJLRfqazC0DgGprS3yb+tVD+Txf6QmRAKB2/Wz1FTFRx0oZTSCJzp3y4nv5tkhLWxtsAMYGZN7Lbj2v1bN/SqvwqTVblROmknZLVQulIdIIah8bHuDQ3GWaYsLWi46l48Sh7s2h9Lf+xAace1+rZv6VV+FVe8dDtOYU4dT0zzDUwTh8NQ4FvNv6d45mC4LHOGTvMVcncrqrdoA/lN/qc0g+hQ62uqtnFss83hVIXtZI97GMqKfG4NbI4xgMljxOAPRa4XvnYoBwCysBZQAhCEAIQhACEIQAlXdn1y2r8rTfqkaakq7s+uW1flab9UjQDUlLe31w2T8vN+qTJtSlvb64bJ+Xm/VJUB75QPJovy+j+9TUlTlGOGngnOTYKykleepgnY1x8wdfzJqBQGJND3Jc5NvWmh/J4/9KY3jIpC3O3xpqShp6Sqe6CaCNsUkckcocHM6JI6NnNNrhwJBBQD+hLH/wDS9ne6W/oS/hXocolEfIkkkJ0EVNUyE9wZGUBo5U/Wqp/7X38Szyoetc/fD+sQqn3u3kZW7Fqpo2SMDZGxEStDXYo6mJrujc2zuOvJW/Kk62y6gngYv1iJAG3f7NtClrR5FR/Yp+oFxL6Z57pMTL/5wTYqveXYoq6WamJtzjSGu9o8dKN47WvDXeZat0NtGqpI5ni0liyZvtJ4yWStt8dp8xCA9b17ENVSvhY4MkGGSF5/w5o3B8T+4OaL9hKgUUTNlbMc+V2MwsfNM4ayzOJfIRfi6RxA7wEzFKW839prKXZ48hp8MqR1xwuAhjPXimsbdURQC/t/ZL4Nhjnv7+aop56g/wCdNVwvePzbhg7GBdNSfyqetzvl6X9ahTggMFKfJrHi2a0HQyVIPcama6bClXkyP/LmfK1P61MgNHJ9tNkNOzZk7msqaS8RY4hpkja4iOaMHy2OZhNxobjgnG6RHb6bMrYWSVUDgw3weE0j3NyJa4skDXM1BBs6+WYVdbdv/p0nzD/woDpl0XXM7bt/9Ok+Yf8AhXrZjKH+kKI7KYGgPl8JMMcrGc1zEmES3Aaf6wx2vnfRAdLSvynD/lNd8g9NCVuU94Gyaz4URaO1zy1rQO0ucB50A0BZWAsoAQhCAEIQgBCEIDBSJsavqKeorpZNn1j3VFRiaY/Bi3mY42RRZunablrMRy9knxCAW/G6X3t2h6KP+JVVtWrqKqooXx0NVEYKgSOdMKcR806KSOQXjme69n3HR1HDVPKEBF2js5lRE+CVodHI0se08WuFj3Ht4JdpXV9G0QmIV0TcmSNkZHUhg0ErJLMkcBYY2uF7ZgcWxCAXHb2TD/62v8woz/8ApXnxtl97doeik/iUyoQC142y+9u0PRSfxKwd7Zve3aHopP4lMyEBzKr2DVM2LT0fg8kks0rJKoRmIujDqjwiXy3tDnXs0C9u3JWG+G0ZqyinpW7Or2ukZZhLaTCHghzC61ScsTQn1CAi7MqHyQxySRmJ7mgvjJBLHEZtuDY2KWbTUNZUvjppqinqsEwEPM3iqLYJbtkkZk8NjdcXzxJwQgFrxul97doeij/iVndDZ0mKorahhjmqpLhjiC6Kni6EEbsJIvbE82JzkKZEIBT5Q6eaSGGOKCSZvhEL5hHzeIRQvEhsJHtBJc1o14k8M943ul97doeij/iUyoQC143S+9u0PRR/xK88n1HLDSvjljfEBPO6Jry3nBFJK6RvOBhc0OBc4ZEiwB4kBnQgEbYNTUUInpnUVVKwVE8kL4fBywwyyGRo6czXAhz35W6laeNsvvbtD0Un8SmVCAWvG2X3t2h6KT+JR42y+9u0PRSfxKZUIBbG9kxyGza+/b4GB5z4SoztmVVdLE6rjZT08T2yiASCSSaRhuwzPaMDWNdZ2BpdcgXOVk2oQAhCEAIQhACEIQAhCEAIQhACEIQAhCEAIQhACUt+OUBuzXQtdC+UzCQjA5ow83zd74uvnB6E2ri//ENK5r6B7fYiov3XptfOok6XBaKTdMuW8uDD/wDDl+diXo8trPccvzsS4xFtkus2NjnPPC383V3s7cepqLOqH80z2o8r0aDzrm6k/NHV0YHQZP8AiChBw+CSk/BkjKu6HlPfKMQoJmD/ADJYm382ZSGKWi2fgaGjnHaOdm7qxF3sQt2zd6OfqHUwbYgHpsdjbkNbq3UkR0YjrWcqnNAl9MbN8q0zDhvpewy868jlVcWCSOikla7Tm5ojbvBsua1W5roWySz1TubObw0EF+ehudboi3ubBHEymYwtJI5vpGUG/HgSesKd8vBHSidLPKq4WxUUjHOya100WN3c0XWvZvK6J3OjZSvxM1a6ZgOttLJS2vud4VI2cyvjOFvRsDhIHA8Euf09FRukjpx0hcOlf03SOB01AAv9ilTbHSidXm5UHMOF1G8dRM0dj3GyzTcpr3+TRSW6zNGG+Y2zSrurtGSog5ydobn0SRbEPbWOik7QqHtdbCQzg5ufpAzC6MTWT6EqftvgzlBIafH+T3Ifn4/2KM7lQcHYTRvB4Xmjse42zSk0yP8AIBHw3XDR2gHMqZzZe4E5207e1RqF0HVqTfrwaYsKyfCGhvKHIc/BHfPx/sWmblOc0XNI75+P9iopJMIS7tKvufs/F+xYYnkySUUdT02KKt2OU3LK1gJdSSZa/wBdH6O9QpuXyJoGKklF/wDMjuuX7TrLn4I07TxJVXQ0TqiTPTiVvqJRxvbHuu7KYtLGXLOwN/4g4TpRznufGpUHLix4xCklt2yxJGbRMjjwgDRKcFWGuLDlmbLkeWXg3Wix+bO0M5bGE2FJLkCf72Lguh7NrRNDHMAQJGNeAdQHtDrH0r5t2O0Oc63tT9hX0Put6ipfkIfumrTFNyuzk1eCOKtvktEIQtjiBCEIAQhRKqOz2vGuYOZzbhcbW0OeeaAloWGnJeDMMQbnmCb2yyIGvXmEBsQhCAEIQgBIPKLStkqKdjwHNMNTcHT+9o0/Ln3KQ0+FUmF1nCKpw9TjzlJ0T5lSauJpi/3QoV3g+z4TIyNo4AAWJJ0GLqS0d9KmeRjaYEuPlMDQQDf23BtutPUDmTtLXtBIycxwBse48O1LO+EdRGY4qOB4jPScYWDpOB8h1rED7brmiuaZ2N0W1burDVOa+U/1gaA4Mk9OXVe+aUTvLHBJJTwRuY0YmjmweeLxkHOuCSOxS9kbHkjqhW1eGm1e2GIEySWGf9Wy+FnE/wCybaLeSKqZL4GQZ2sJaHtwEm1mm51F1pVfJk5MqtiYnUzmbUc1oeRgZK4CTD1uzuM9OIUfeClZRRsdRwDFJ/iNaX4R2OzzPWqpm7G0HskbUBkcZdzkksz2OLSNXNIueOlxwV7s3e+lpIooBzr4wDaSws7PpOAJvYHgrNehZWbJNQ+oZUux08LbYzI91n9Ya12ef1JkjFHK574GQyTtBdbCA4nhqOvioO8+79VUzMmgezmwGll3EYTqXWsb3XrYmwmUchmmkM1Q4EYWi9r62Hb1lKvsRYuy0NfUFzXwuBJBD3ksbGBwGdreZMVNvA2niZTRl1VM0WOHMX7XdQ08yn1lRJJ0XnA0/wCGzOQj4TtGj0KDHNHHaGNoBOWCL7ZJdfQtNnFsnl8EmklnfnM5o4ljOHY48VaRkDNQg4MbwHYos8zyDhHdc8VySabs9GGPbGjztzabcx1a+fRo7T9QSlW1N79Z9ACsKjZsxN3McR2Zkk6uKoaqGRz+aAdjdrceQ39q9OMo6bDcWnOX8Iw2vLkr9K/kqauUvdgbppf+dFa7PPNDDx6+B7VY02xWxMIIueJWI9jOlAdisG3Dcrly8tuzvSUeTxJtQnIpbroy592i9050+64Au/E89XD0BWjdiA4Rgs0G+mtuCrdCUkyt3Y2SY6dz36uBI7rLu263qKl+Qh+6auYSUxLCNBhP2FdP3W9RUvyEP3TVtp3dnl613t+/4LRCELqPPBCEIDy94AuSAOsmwWmrkAw34uA85uFtlIsb6Wzyv9SojWRRsZG+SNpbhdhBAtY52bqBc+ZAlZfMOSj1DrOb8K7fOAXDh2O9KjUm3YXNu1+IA2JDXkA8QTbVZqtoxlpAcA5tnAO6N8OeWK1+q/aq7ldXyTTRYhZWmmna5oc0hw6wQR6Qt11YgEIUSglLmg4sV7kHS7S4lvoaQPMgJaR9/NnCapp23sRBUFp6jztGnhK28fq2D8nqfvqJSu5aPDEEsdjwvOCZvku4OHU7raVbbPr8ZwOGGQatPHtaeIVntTZDZm2ORGh4g/zwS1UQljhFPcEf3cg1HcePaFTJi9HUpKRQ7X5PqmaqfOKiMBzrtcQ/GxvBoAyyHaFo2TtOnoWTeCYZpW25yWV+Aya9GFg1aD6T16pxZW5GCosA8FrXg2ZIHCx6XsXWKohyc0MBDpnyvB8mNzwcXUA1gu5Vim+GUZugkdtmhIzgIktdoxMfhzyBtdufmIUah5P6WmeH1Mrp3g3bEG2aTwvGCS7zmyY+ccGBjQ2liAs0ADnLdTWjJqrJNqsY7m4GkvJsT5cjjfi45M7yVvDEVLKad7hZ1oWHRrTeU95HkjsChRXc4xUzCTxw6975DorbZ26j39Opda/+Gx17/Hk49wTTSUTY2hjGhrRoALD/ANrdYyrnQqUe4pIvLIRi8prNCOouOZUjbuyWU1OOZjAGMYjbpEZ2u7XVNzWKHtulL4iBn19ypkinBoY8jU02c3EHOSNGeIZk3yA6gExU9G1o0VHEwskcOtW0E68lxpnpSk5G99GCtEmx2uNzr18VI59AnVCqciBLu5CfKF/OtsezI22wtAtopBetZcq8lrflmebA0C8uYsh6C9NpJonZ0XfFP2FdB3W9RUvyEP3TUgVDui74p+wp/wB1vUVL8hD901dWnVWcmq8FohCF1HEC8veACToBc9wXpLfKBtXmKJ5HlSFsTc7XxeV/4B5yzyyQFJXb0R1eOJ8j4GE9G5DWuAJzL9M8rtfYaWuqmq3fczpnpN1EjM/OQLkd4u3PMgLL9muyOC4Od2OxZd1mkjuB7uC1UwMLsUcjoTxaeiD2mOQYXd4HnXVKGDJWyXK/6YSxZou5J/uTNnVL4XB1wL26X+HIOAeBk3seMh2eSW6j2gJBxDhbE06tJ4HrGWR0KV46zi+PATq+IAsdf2T4HEZ21LSSbeZSIHtHSjeBhyBa9pY2/AYrOZf2kgDDhyLTZy83W6JZ/qmvq9+/3/s7FqHNfX39/wBjA+FpN7C54i4P6TSD9ayatzAXB7rAEkO6YsBc69LQdahU9diu0izxqLO+rEAdNQcx3WJxWSdAgEgus0EC5Be4MBt2FwPcFxYcGTG6TaKtkuHewFt3sINrgtOIE2y1sR6CrbZ8jHNBjc1zdAWkEZd2SXZ6C1zoB5gPOtVLRvxc40vjHYbOf3t0t8YXPUF9BlxY0riykFKTpDklDe2Evq4GgkAwVGIg5252jyA430srSLbpZlI0n4TbD9IE5d+noVXtR7nVcLzh9Tz2DcwLy0fsvZd9gMlzJcmm1xlTI0Dy3hhia3je47CDni+peZIo6mMggkdosQbXuD/uFKnpw617gjQgkEKHPFmHSWZHGejhJsbmwGEeSc9Vr2LC5V0slNdrm87EdCRcfnDge1SIK1haDFGzFp0QHOv1BjRc+cq6p655DpJWtbH7Di53HLg8WVlsyKNoxRtDcWdw3CTxzFrqVFXaDl7KGDdN0wxTuey/sWnpW6ieHcFbUu7kcTcMbW4QMmgAEm1j09Tfje6trr0FoZWytgie0mQk2IOCLIGzR38NcrKfTzGw5wBjjwxXGemfC/atllodT9IvyeRbAHZYT8buJ1VXZBLAWqska2N7nHINJPmCr3SviDjfHI7yWEgZYs3WvYuGmR0Ubb0nOsbTOcGPkILgAXDCbgA2OVzbPS6i/ZNHNtm7TdJLIXEkE3b8EEmzbpmgfkqje2iFLzcUVw1rfO4g6uPXmqOTewt6JHnXDq9ryNwVL0elgi3BJjkajNe2ypFG9F/ZWU6m21fO65KOnYN3OLzJMqWLbC8P2qDxQbC48IQ2fNL7No34rdHXdqFthdTzDC74p+wro263qKl+Qh+6auRSVvRd3H7F13db1FS/IQ/dNXRh8nBrFW37/gtEIQug4DTVT4Biwki4va5IHE2GZ7gubco+2BLNFGw4mxMMh+O82aCOsNaciL9ILpshyudOK4RVVJkc6R17yvLrHg1pyGfbY263G2Sir49l4d79Fzu9Viwhc5zXDyCJJOkANLXtcW9HDgrrpcJXdzgxw+sA/Wkon+e7irih29o2XXQO4H43tT9XdovRjDE+JRR0Rm1xZbOpOrmx8UPjPpa4j/x7ew65Kd+tg7tLhiHXZzRGRxyzB+z34QsioV/8fH4tfcmSUu6IMz5mgYWSdEWbbA7CBmAw6gfBs4Zm2etns7eluKNtQHxPa9tyGP5t/RcRhe4AWJ6NjY3IXgVCz4R9f1qj0kX2Zm8S8DD/AEzEXXfzjyDk1kErmMPWXFoDj2nIcANVmTbOLyYZvzmEf6Q4jzqhp9oPj8h5t7Vxc9nmBddn5pA7CrODeVpsJQY/hXBj/SGY84C554ZxMX1MfZHp88jtIyP+3M77WMH1rVDBI1+IMeRYi3NtYG4nMLi0OkJucAyNr4fObZlSHAEEEHQggg9xCDKsK+Sj1GSXDItuI0QFrq5sHS4E5gfaiOUH7e30LaLs1jyrPZpQTfPS2H2JA06OnnUOSPC8TSusdGtxdG4GmO2TNTY+dTQ9e7AixAPeLq/YEWDaZYwOqMLS51mhtySL6kej0q0Y+4uND/uoMsV7nN3ENJ6OIaWvpoo8LnMLpX3xOvgZcB2XAZ2cBe4GtksirLgOWbqvbtQNY0ynCXdY+sjgpTZFFkUbSVDfT4bub0naDE7MA6gPsSOuy3ly8lygJCRvPuziZ0HYptcJIBLToPhOvfTVcy2yzm3mOQEPbkRZd+kaDYkC40y07lS7S2LE4Oe6ITG1gHYcQBOYDiOFyQOxY5MSlydOLM4HAJH55Ka+csTrtXk2aGGSN7mvdm2Mt0HW5t7jzZJWcwPGYs4ZEaEEZLjyQcD0sGRZGRo9tuCkx7YDuNlT1dIQbBaXNICz4NWmmMMVd23UyLaCS2VjmHsVzBUBwuCocaKrIm6GF1f0T3H7F3/df1FS/IQ/dNXzM6ewPcfsX0zuv6ipfkIfumrfB5ODXfp+/wCC0QhC6DziPXgGJ4JABa4XOguCFwp7Q04RowBgtpkNR6R6F23aD8RbGNPKfYjyRo05eyP1Armm/WwjDNzw8iY37n8R59fT1K+Ot1svF0LmJYJWvEjEus0JVPXOjyGbfak6fFdw7jcdysINrNdloeo2v5uB8ypcS8uN8lZTaLKTQyCqXoVaWmVDm6Ov2Oz+vUfWtrdpdbSO7P8A9/UtFkRopJjCKpehVqgG0m+2Hny+1bW1l9DfuKtuLUXkNWWHFG4sJzNj0SfhM0d9varSm3m4St/OYLjzsLr+i6UfClh1eBqQO8rOcIS7lJYovudANUyRhdG5rxY6OBF+o207iq2N1iJX+WRk0u9OfUlSh2peVobcXIBOhLT7HrI78k5NYHNbcA2GV+C4pR2ukzOKUeDdHtENaDJkT2G/fbgprZL6KmbE6+N4Di3yRlkewrMMzm3kcb30AFr944W/aikWcS8a5BffqUCmr7tBcA0nTPI9yk84psptMyQgkuPTt0gLNuCOAd1dhWhpcxzpXOcRbJlrG/xezLMKQHrxNC19sQvbTrHn8yq2KMxbRBaHOs2+QudfT5/Qt/OKvqKYvdd9i0ZiwOIW9j2rS178RfitGBe2Ei1vY4TnftCWNpZvctT3KFSbTEgJILQDa5Ise4rfjVrG08S0zHEOc0EjRKe3eT+KeR0xu0m7gYx0iTwLTke9NhcvJk61DSfcvFtdjllTudzMb6gPc8MNjiBBwk4SMFujhNje5Cqp6RjhmF1vaVA2VhacwQeJGoI4d65VUDC6xy4ecZLh1EFGmj1NHPdaYtVuzS03GYWKd1s1cSx43Bg1cbelRavY7mOcG9INvmP91SKbRbNFRlwYFQLHuK+ot1/UVL8hD901fJz3ZHuP2L6x3X9RUvyEP3TVriXc8zVu6+5aIQhbnEVtD0+n7c4uHk3OAXGvRt6Vu2psxk8Toni4cLLfDFb/AGW1AcP3k3dkpJCHAlhPRfwt1HqP2qmLl3+v2cyZpa9oIK5dvRyfPhJfAC5nteI+KePcVtHJ4ZdS9ijjWC5anGxsbgjUEEEeYrziW1mhuxrGNaS9YL1ANpevJt1D0LWXrGNCT2QOpAIGi1ly8lyAs9lG8re8H0LoMUmQXL6YAvAcAQbjMA6tPArsu6u61K6nYX0tO421MERPpLVhN8lXLayvEoXmUNdmdRpmmrxQovclL9Hh/CjxQovclL9Hh/CqWOp8CSJCSXSdEC1uvuI4rfDWG5e5wDf50PWm/wAUKL3JS/R4fwo8UKL3JS/R4fwqCer8C7DWBwuPrW0TdqvfFCi9yUv0eH8KPFCi9yUv0eH8KmyvU+ChdMOtaaloeLEkWzBBsQUyeKFF7kpfo8P4UeKFF7kpfo8P4UsdT4E2vgLwI9GZHECL344gcio/hhDmsjALBqSb5d+oP2p68UKL3JS/R4fwo8T6L3JS/R4fwpZbq/Anx7RY4locLjULY6UdabPE+i9yUv0eH8KPFCi9yUv0eH8KmyOqvQnie3Fc/wB6Ngy8858YxMcSRYjInVdw8UKL3JS/R4fwo8T6L3JS/R4fwqk0pqma49S8btI4Lsrd54dzkvRt5IBzueJKuhTYWEAYydbkA27D/Oq7B4n0XuSl+jw/hR4n0XuSl+jw/hSKUVSJlq3J20fO+393WtYXR2DyCS240/3X0Xuv6ipfkIfumrX4n0XuOl+jw/hVtHGGgNaAAAAABYADIAAaBEqMcuTfXHY9IQhSYghCEALy5gIsV6QgFvbm48FQDlY8CMrHrBXNtt8n88JODpt4cD6dF21eXMB1F1KbXYlNo+b6ilezy2Ob3jL0jJaMa+iKvYEMnlMHoSvtTkuhfmwWPZl9i0WQupnHi5YxLok3JK7g4+lV0vJbMDYE+gfsVuoi29CWXrzjTxFyWynW6vNk8lgGb/586h5F4HUXgRd3dhvmlb0Ta/8AJXeNlUnNRNZ1BaNlbvxQCzGi/WrNZN2ZN2CEIUEAhCEAIQhACEIQAhCEAIQhACFE2lXiFmMtc7pNbZtibuIAsD3qC7eiIsc6Ml5FhhsQSSQLWsTezmusAXWc2wJIBAuUKhj3whIFw7hewxBt2F+Z7GskP5h42C2N3riJDQH3JaM2EAY82XPwmguHZrZAXSFWSbeY0XcHD+sdHkL+QSC420bldRPHOCw/vLluPDgOIAjE244Ym5jhlnZAXyFqhnD2te3MOAcD1gi4QgNqEIQAhCEAIQhACEIQAsLKEBhZQhACEIQAhCEAIQhACEIQAhCEAIQhACEIQGqopmSNLJGte06tc0OB7wclXbJp2vZM1zWuDppQ4EAhwD8IBB1s1rR3AdSyhATm0EYyEbBp7BvAFo4e1JHcSsR7OiaLNjjAvfJjRncm+mtyTftKEIDy7ZcJJeYo8RIcXYG3Lm+S4m17jgVE2RsuHweEc1Hbmmi2BtrOaC4aaE5nrQhAWTWAAAAADIACwAGgAQhCA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2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772816"/>
            <a:ext cx="798195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3582368"/>
            <a:ext cx="74485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8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682917-CB6A-4A17-9A3A-3196FA07C28F}" type="slidenum">
              <a:rPr lang="it-IT" smtClean="0">
                <a:ea typeface="ＭＳ Ｐゴシック" pitchFamily="34" charset="-128"/>
              </a:rPr>
              <a:pPr/>
              <a:t>34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pic>
        <p:nvPicPr>
          <p:cNvPr id="6" name="Picture 2" descr="http://www.goabroad.com/blog/wp-content/uploads/2011/08/4759535950_7bca6684c8_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5" t="209" r="6923" b="172"/>
          <a:stretch>
            <a:fillRect/>
          </a:stretch>
        </p:blipFill>
        <p:spPr bwMode="auto">
          <a:xfrm>
            <a:off x="395536" y="1052736"/>
            <a:ext cx="277177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347864" y="3221462"/>
            <a:ext cx="4572000" cy="31516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/>
              <a:t>Lêda Almeida Cantão Dias</a:t>
            </a:r>
          </a:p>
          <a:p>
            <a:pPr>
              <a:defRPr/>
            </a:pPr>
            <a:r>
              <a:rPr lang="pt-BR" dirty="0" smtClean="0"/>
              <a:t> </a:t>
            </a:r>
            <a:r>
              <a:rPr lang="pt-BR" u="sng" dirty="0" smtClean="0">
                <a:solidFill>
                  <a:schemeClr val="accent3">
                    <a:lumMod val="75000"/>
                  </a:schemeClr>
                </a:solidFill>
              </a:rPr>
              <a:t>Leda.apicecoach@gmail.com</a:t>
            </a:r>
            <a:endParaRPr lang="pt-BR" u="sng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defRPr/>
            </a:pPr>
            <a:r>
              <a:rPr lang="pt-BR" dirty="0" smtClean="0"/>
              <a:t>+ </a:t>
            </a:r>
            <a:r>
              <a:rPr lang="pt-BR" dirty="0"/>
              <a:t>55 (31) </a:t>
            </a:r>
            <a:r>
              <a:rPr lang="pt-BR" dirty="0" smtClean="0"/>
              <a:t>99714-2867</a:t>
            </a:r>
          </a:p>
          <a:p>
            <a:pPr>
              <a:defRPr/>
            </a:pPr>
            <a:endParaRPr lang="pt-BR" dirty="0"/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hlinkClick r:id="rId3"/>
              </a:rPr>
              <a:t>http://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www.aduaneiras.com.br</a:t>
            </a:r>
            <a:endParaRPr lang="pt-BR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pt-BR" b="1" dirty="0"/>
              <a:t>       </a:t>
            </a:r>
            <a:r>
              <a:rPr lang="pt-BR" b="1" dirty="0" smtClean="0"/>
              <a:t>Carlos </a:t>
            </a:r>
            <a:r>
              <a:rPr lang="pt-BR" b="1" dirty="0" err="1" smtClean="0"/>
              <a:t>PErktold</a:t>
            </a:r>
            <a:endParaRPr lang="en-US" dirty="0"/>
          </a:p>
          <a:p>
            <a:r>
              <a:rPr lang="pt-BR" dirty="0" smtClean="0"/>
              <a:t> </a:t>
            </a:r>
            <a:endParaRPr lang="en-US" dirty="0"/>
          </a:p>
          <a:p>
            <a:r>
              <a:rPr lang="pt-BR" b="1" dirty="0"/>
              <a:t>31 3259-3838 ou 2108-0630</a:t>
            </a:r>
            <a:endParaRPr lang="en-US" dirty="0"/>
          </a:p>
          <a:p>
            <a:r>
              <a:rPr lang="pt-BR" u="sng" dirty="0">
                <a:solidFill>
                  <a:schemeClr val="accent1">
                    <a:lumMod val="75000"/>
                  </a:schemeClr>
                </a:solidFill>
                <a:hlinkClick r:id="rId4"/>
              </a:rPr>
              <a:t>comex@aduaneirasminas.com.br</a:t>
            </a:r>
            <a:r>
              <a:rPr lang="pt-B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pt-BR" u="sng" dirty="0">
                <a:solidFill>
                  <a:schemeClr val="accent1">
                    <a:lumMod val="75000"/>
                  </a:schemeClr>
                </a:solidFill>
                <a:hlinkClick r:id="rId5"/>
              </a:rPr>
              <a:t>www.aduaneirasminas.com.br</a:t>
            </a:r>
            <a:r>
              <a:rPr lang="pt-B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" t="8724" r="3813" b="9384"/>
          <a:stretch/>
        </p:blipFill>
        <p:spPr>
          <a:xfrm>
            <a:off x="7423595" y="6016517"/>
            <a:ext cx="1720405" cy="841483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054206" y="1412775"/>
            <a:ext cx="418208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accent1">
                    <a:lumMod val="75000"/>
                  </a:schemeClr>
                </a:solidFill>
              </a:rPr>
              <a:t>“Hoje vivemos, não uma época de mudanças, mas uma mudança de época”.</a:t>
            </a:r>
          </a:p>
          <a:p>
            <a:pPr algn="ctr"/>
            <a:endParaRPr lang="pt-BR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pt-BR" sz="1600" b="1" dirty="0" smtClean="0">
                <a:solidFill>
                  <a:schemeClr val="accent1">
                    <a:lumMod val="75000"/>
                  </a:schemeClr>
                </a:solidFill>
              </a:rPr>
              <a:t>Frei Betto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19369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tângulo de cantos arredondados 80"/>
          <p:cNvSpPr/>
          <p:nvPr/>
        </p:nvSpPr>
        <p:spPr bwMode="auto">
          <a:xfrm>
            <a:off x="334279" y="3732160"/>
            <a:ext cx="8481078" cy="2577600"/>
          </a:xfrm>
          <a:prstGeom prst="roundRect">
            <a:avLst>
              <a:gd name="adj" fmla="val 8735"/>
            </a:avLst>
          </a:prstGeom>
          <a:solidFill>
            <a:srgbClr val="AAE2CA">
              <a:lumMod val="60000"/>
              <a:lumOff val="40000"/>
            </a:srgbClr>
          </a:solidFill>
          <a:ln w="9525" cap="flat" cmpd="sng" algn="ctr">
            <a:solidFill>
              <a:srgbClr val="AAE2CA">
                <a:lumMod val="50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pt-BR" kern="0" dirty="0">
              <a:solidFill>
                <a:srgbClr val="000000"/>
              </a:solidFill>
              <a:latin typeface="GillSans" pitchFamily="1" charset="0"/>
              <a:ea typeface="+mn-ea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461-6B1C-CA42-A063-2DCE900AB2CB}" type="slidenum">
              <a:rPr lang="it-IT" smtClean="0">
                <a:solidFill>
                  <a:srgbClr val="898C8A"/>
                </a:solidFill>
              </a:rPr>
              <a:pPr/>
              <a:t>35</a:t>
            </a:fld>
            <a:endParaRPr lang="it-IT" dirty="0">
              <a:solidFill>
                <a:srgbClr val="898C8A"/>
              </a:solidFill>
            </a:endParaRPr>
          </a:p>
        </p:txBody>
      </p:sp>
      <p:sp>
        <p:nvSpPr>
          <p:cNvPr id="84" name="Oval 36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-410277" y="1488333"/>
            <a:ext cx="216000" cy="216000"/>
          </a:xfrm>
          <a:prstGeom prst="ellipse">
            <a:avLst/>
          </a:prstGeom>
          <a:solidFill>
            <a:srgbClr val="00FF00"/>
          </a:solidFill>
          <a:ln w="317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it-IT" sz="1100" b="1" dirty="0" smtClean="0">
                <a:solidFill>
                  <a:srgbClr val="000000"/>
                </a:solidFill>
                <a:latin typeface="HelveticaNeueLT Std" pitchFamily="34" charset="0"/>
                <a:ea typeface="+mn-ea"/>
              </a:rPr>
              <a:t>L</a:t>
            </a:r>
            <a:endParaRPr lang="it-IT" sz="1100" b="1" dirty="0">
              <a:solidFill>
                <a:srgbClr val="000000"/>
              </a:solidFill>
              <a:latin typeface="HelveticaNeueLT Std" pitchFamily="34" charset="0"/>
              <a:ea typeface="+mn-ea"/>
            </a:endParaRPr>
          </a:p>
        </p:txBody>
      </p:sp>
      <p:sp>
        <p:nvSpPr>
          <p:cNvPr id="85" name="Oval 36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-410277" y="1222933"/>
            <a:ext cx="216000" cy="216000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100" b="1" dirty="0" smtClean="0">
                <a:solidFill>
                  <a:srgbClr val="000000"/>
                </a:solidFill>
                <a:latin typeface="HelveticaNeueLT Std" pitchFamily="34" charset="0"/>
              </a:rPr>
              <a:t>M</a:t>
            </a:r>
            <a:endParaRPr lang="en-US" sz="1100" b="1" dirty="0">
              <a:solidFill>
                <a:srgbClr val="000000"/>
              </a:solidFill>
              <a:latin typeface="HelveticaNeueLT Std" pitchFamily="34" charset="0"/>
            </a:endParaRPr>
          </a:p>
        </p:txBody>
      </p:sp>
      <p:sp>
        <p:nvSpPr>
          <p:cNvPr id="86" name="Oval 36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-410277" y="962284"/>
            <a:ext cx="216000" cy="216000"/>
          </a:xfrm>
          <a:prstGeom prst="ellipse">
            <a:avLst/>
          </a:prstGeom>
          <a:solidFill>
            <a:srgbClr val="FF6600"/>
          </a:solidFill>
          <a:ln w="317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100" b="1" dirty="0" smtClean="0">
                <a:solidFill>
                  <a:srgbClr val="000000"/>
                </a:solidFill>
                <a:latin typeface="HelveticaNeueLT Std" pitchFamily="34" charset="0"/>
              </a:rPr>
              <a:t>H</a:t>
            </a:r>
            <a:endParaRPr lang="en-US" sz="1100" b="1" dirty="0">
              <a:solidFill>
                <a:srgbClr val="000000"/>
              </a:solidFill>
              <a:latin typeface="HelveticaNeueLT Std" pitchFamily="34" charset="0"/>
            </a:endParaRPr>
          </a:p>
        </p:txBody>
      </p:sp>
      <p:sp>
        <p:nvSpPr>
          <p:cNvPr id="80" name="Retângulo de cantos arredondados 41"/>
          <p:cNvSpPr/>
          <p:nvPr/>
        </p:nvSpPr>
        <p:spPr bwMode="auto">
          <a:xfrm>
            <a:off x="334018" y="1100019"/>
            <a:ext cx="8481600" cy="2575658"/>
          </a:xfrm>
          <a:prstGeom prst="roundRect">
            <a:avLst>
              <a:gd name="adj" fmla="val 5936"/>
            </a:avLst>
          </a:prstGeom>
          <a:solidFill>
            <a:srgbClr val="2D2DB9">
              <a:lumMod val="20000"/>
              <a:lumOff val="80000"/>
            </a:srgbClr>
          </a:solidFill>
          <a:ln w="25400" cap="flat" cmpd="sng" algn="ctr">
            <a:solidFill>
              <a:srgbClr val="2D2DB9">
                <a:lumMod val="60000"/>
                <a:lumOff val="40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pt-BR" kern="0" dirty="0">
              <a:solidFill>
                <a:srgbClr val="000000"/>
              </a:solidFill>
              <a:latin typeface="GillSans" pitchFamily="1" charset="0"/>
              <a:ea typeface="+mn-ea"/>
            </a:endParaRPr>
          </a:p>
        </p:txBody>
      </p:sp>
      <p:cxnSp>
        <p:nvCxnSpPr>
          <p:cNvPr id="82" name="Conector angulado 81"/>
          <p:cNvCxnSpPr>
            <a:endCxn id="135" idx="4"/>
          </p:cNvCxnSpPr>
          <p:nvPr/>
        </p:nvCxnSpPr>
        <p:spPr bwMode="auto">
          <a:xfrm>
            <a:off x="395288" y="3339305"/>
            <a:ext cx="4444206" cy="541548"/>
          </a:xfrm>
          <a:prstGeom prst="bentConnector2">
            <a:avLst/>
          </a:prstGeom>
          <a:noFill/>
          <a:ln w="19050" cap="flat" cmpd="sng" algn="ctr">
            <a:solidFill>
              <a:srgbClr val="3333CC">
                <a:shade val="95000"/>
                <a:satMod val="105000"/>
              </a:srgbClr>
            </a:solidFill>
            <a:prstDash val="solid"/>
            <a:headEnd type="none"/>
            <a:tailEnd type="triangle"/>
          </a:ln>
          <a:effectLst/>
        </p:spPr>
      </p:cxnSp>
      <p:cxnSp>
        <p:nvCxnSpPr>
          <p:cNvPr id="83" name="Conector angulado 82"/>
          <p:cNvCxnSpPr>
            <a:endCxn id="135" idx="4"/>
          </p:cNvCxnSpPr>
          <p:nvPr/>
        </p:nvCxnSpPr>
        <p:spPr bwMode="auto">
          <a:xfrm rot="10800000" flipV="1">
            <a:off x="4839494" y="3339305"/>
            <a:ext cx="3976124" cy="541548"/>
          </a:xfrm>
          <a:prstGeom prst="bentConnector2">
            <a:avLst/>
          </a:prstGeom>
          <a:noFill/>
          <a:ln w="19050" cap="flat" cmpd="sng" algn="ctr">
            <a:solidFill>
              <a:srgbClr val="3333CC">
                <a:shade val="95000"/>
                <a:satMod val="105000"/>
              </a:srgbClr>
            </a:solidFill>
            <a:prstDash val="solid"/>
            <a:headEnd type="none"/>
            <a:tailEnd type="triangle"/>
          </a:ln>
          <a:effectLst/>
        </p:spPr>
      </p:cxnSp>
      <p:grpSp>
        <p:nvGrpSpPr>
          <p:cNvPr id="87" name="Grupo 86"/>
          <p:cNvGrpSpPr/>
          <p:nvPr/>
        </p:nvGrpSpPr>
        <p:grpSpPr>
          <a:xfrm>
            <a:off x="326449" y="1185467"/>
            <a:ext cx="8528855" cy="2025221"/>
            <a:chOff x="326449" y="1331771"/>
            <a:chExt cx="8528855" cy="2025221"/>
          </a:xfrm>
        </p:grpSpPr>
        <p:sp>
          <p:nvSpPr>
            <p:cNvPr id="88" name="Fluxograma: Processo 87"/>
            <p:cNvSpPr/>
            <p:nvPr/>
          </p:nvSpPr>
          <p:spPr bwMode="auto">
            <a:xfrm>
              <a:off x="596528" y="1884146"/>
              <a:ext cx="756000" cy="8280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AZF0120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Caneta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Esferográfica</a:t>
              </a:r>
              <a:endParaRPr lang="pt-BR" sz="900" kern="0" dirty="0">
                <a:solidFill>
                  <a:srgbClr val="000000"/>
                </a:solidFill>
                <a:latin typeface="Calibri" pitchFamily="34" charset="0"/>
                <a:ea typeface="+mn-ea"/>
              </a:endParaRPr>
            </a:p>
          </p:txBody>
        </p:sp>
        <p:sp>
          <p:nvSpPr>
            <p:cNvPr id="89" name="Fluxograma: Processo 88"/>
            <p:cNvSpPr/>
            <p:nvPr/>
          </p:nvSpPr>
          <p:spPr bwMode="auto">
            <a:xfrm>
              <a:off x="1789387" y="1884146"/>
              <a:ext cx="756000" cy="8280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845CDFH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Caneta </a:t>
              </a:r>
              <a:r>
                <a:rPr lang="pt-BR" sz="900" kern="0" dirty="0" err="1">
                  <a:solidFill>
                    <a:srgbClr val="000000"/>
                  </a:solidFill>
                  <a:latin typeface="Verdana"/>
                  <a:ea typeface="+mn-ea"/>
                </a:rPr>
                <a:t>Esfer</a:t>
              </a: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.</a:t>
              </a:r>
            </a:p>
          </p:txBody>
        </p:sp>
        <p:sp>
          <p:nvSpPr>
            <p:cNvPr id="90" name="Fluxograma: Processo 89"/>
            <p:cNvSpPr/>
            <p:nvPr/>
          </p:nvSpPr>
          <p:spPr bwMode="auto">
            <a:xfrm>
              <a:off x="2672496" y="1884146"/>
              <a:ext cx="756000" cy="8280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TOLS888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Caneta de Plástico</a:t>
              </a:r>
            </a:p>
          </p:txBody>
        </p:sp>
        <p:sp>
          <p:nvSpPr>
            <p:cNvPr id="91" name="Fluxograma: Processo 90"/>
            <p:cNvSpPr/>
            <p:nvPr/>
          </p:nvSpPr>
          <p:spPr bwMode="auto">
            <a:xfrm>
              <a:off x="3550240" y="1884146"/>
              <a:ext cx="756000" cy="8280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GHAF980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Caneta </a:t>
              </a:r>
            </a:p>
          </p:txBody>
        </p:sp>
        <p:sp>
          <p:nvSpPr>
            <p:cNvPr id="92" name="Fluxograma: Processo 91"/>
            <p:cNvSpPr/>
            <p:nvPr/>
          </p:nvSpPr>
          <p:spPr bwMode="auto">
            <a:xfrm>
              <a:off x="5557840" y="1884146"/>
              <a:ext cx="756000" cy="8280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422D450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Caneta Escrita </a:t>
              </a: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Fina</a:t>
              </a:r>
              <a:endParaRPr lang="pt-BR" sz="900" kern="0" dirty="0">
                <a:solidFill>
                  <a:srgbClr val="000000"/>
                </a:solidFill>
                <a:latin typeface="Calibri" pitchFamily="34" charset="0"/>
                <a:ea typeface="+mn-ea"/>
              </a:endParaRPr>
            </a:p>
          </p:txBody>
        </p:sp>
        <p:sp>
          <p:nvSpPr>
            <p:cNvPr id="93" name="Fluxograma: Processo 92"/>
            <p:cNvSpPr/>
            <p:nvPr/>
          </p:nvSpPr>
          <p:spPr bwMode="auto">
            <a:xfrm>
              <a:off x="4427984" y="1884146"/>
              <a:ext cx="756000" cy="8280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12980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Caneta </a:t>
              </a: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Bico </a:t>
              </a: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Fino </a:t>
              </a:r>
            </a:p>
          </p:txBody>
        </p:sp>
        <p:sp>
          <p:nvSpPr>
            <p:cNvPr id="94" name="Fluxograma: Processo 93"/>
            <p:cNvSpPr/>
            <p:nvPr/>
          </p:nvSpPr>
          <p:spPr bwMode="auto">
            <a:xfrm>
              <a:off x="596528" y="1331771"/>
              <a:ext cx="756000" cy="3744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FIAT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FPT</a:t>
              </a:r>
              <a:endParaRPr lang="pt-BR" sz="900" kern="0" dirty="0">
                <a:solidFill>
                  <a:srgbClr val="000000"/>
                </a:solidFill>
                <a:latin typeface="Calibri" pitchFamily="34" charset="0"/>
                <a:ea typeface="+mn-ea"/>
              </a:endParaRPr>
            </a:p>
          </p:txBody>
        </p:sp>
        <p:sp>
          <p:nvSpPr>
            <p:cNvPr id="95" name="Fluxograma: Disco magnético 94"/>
            <p:cNvSpPr/>
            <p:nvPr/>
          </p:nvSpPr>
          <p:spPr bwMode="auto">
            <a:xfrm>
              <a:off x="326449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S712</a:t>
              </a:r>
            </a:p>
          </p:txBody>
        </p:sp>
        <p:sp>
          <p:nvSpPr>
            <p:cNvPr id="96" name="Fluxograma: Disco magnético 95"/>
            <p:cNvSpPr/>
            <p:nvPr/>
          </p:nvSpPr>
          <p:spPr bwMode="auto">
            <a:xfrm>
              <a:off x="1043608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SAP</a:t>
              </a:r>
            </a:p>
          </p:txBody>
        </p:sp>
        <p:sp>
          <p:nvSpPr>
            <p:cNvPr id="97" name="Fluxograma: Disco magnético 96"/>
            <p:cNvSpPr/>
            <p:nvPr/>
          </p:nvSpPr>
          <p:spPr bwMode="auto">
            <a:xfrm>
              <a:off x="1774177" y="3008932"/>
              <a:ext cx="786421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S. Central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98" name="Fluxograma: Processo 97"/>
            <p:cNvSpPr/>
            <p:nvPr/>
          </p:nvSpPr>
          <p:spPr bwMode="auto">
            <a:xfrm>
              <a:off x="1789387" y="1331771"/>
              <a:ext cx="756000" cy="3744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TEKSID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99" name="Fluxograma: Disco magnético 98"/>
            <p:cNvSpPr/>
            <p:nvPr/>
          </p:nvSpPr>
          <p:spPr bwMode="auto">
            <a:xfrm>
              <a:off x="2713896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RM</a:t>
              </a:r>
            </a:p>
          </p:txBody>
        </p:sp>
        <p:sp>
          <p:nvSpPr>
            <p:cNvPr id="100" name="Fluxograma: Processo 99"/>
            <p:cNvSpPr/>
            <p:nvPr/>
          </p:nvSpPr>
          <p:spPr bwMode="auto">
            <a:xfrm>
              <a:off x="2672496" y="1331771"/>
              <a:ext cx="756000" cy="3744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COMAU</a:t>
              </a:r>
            </a:p>
          </p:txBody>
        </p:sp>
        <p:sp>
          <p:nvSpPr>
            <p:cNvPr id="101" name="Fluxograma: Disco magnético 100"/>
            <p:cNvSpPr/>
            <p:nvPr/>
          </p:nvSpPr>
          <p:spPr bwMode="auto">
            <a:xfrm>
              <a:off x="3591640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GS3</a:t>
              </a:r>
            </a:p>
          </p:txBody>
        </p:sp>
        <p:sp>
          <p:nvSpPr>
            <p:cNvPr id="102" name="Fluxograma: Processo 101"/>
            <p:cNvSpPr/>
            <p:nvPr/>
          </p:nvSpPr>
          <p:spPr bwMode="auto">
            <a:xfrm>
              <a:off x="3550240" y="1331771"/>
              <a:ext cx="756000" cy="3744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820" kern="0" dirty="0">
                  <a:solidFill>
                    <a:srgbClr val="000000"/>
                  </a:solidFill>
                  <a:latin typeface="Verdana"/>
                  <a:ea typeface="+mn-ea"/>
                </a:rPr>
                <a:t>CHRYSLER</a:t>
              </a:r>
            </a:p>
          </p:txBody>
        </p:sp>
        <p:sp>
          <p:nvSpPr>
            <p:cNvPr id="103" name="Fluxograma: Disco magnético 102"/>
            <p:cNvSpPr/>
            <p:nvPr/>
          </p:nvSpPr>
          <p:spPr bwMode="auto">
            <a:xfrm>
              <a:off x="5233720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8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IVECORE</a:t>
              </a:r>
              <a:endParaRPr lang="pt-BR" sz="8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104" name="Fluxograma: Disco magnético 103"/>
            <p:cNvSpPr/>
            <p:nvPr/>
          </p:nvSpPr>
          <p:spPr bwMode="auto">
            <a:xfrm>
              <a:off x="5953800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712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105" name="Fluxograma: Processo 104"/>
            <p:cNvSpPr/>
            <p:nvPr/>
          </p:nvSpPr>
          <p:spPr bwMode="auto">
            <a:xfrm>
              <a:off x="5557840" y="1331771"/>
              <a:ext cx="756000" cy="3744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IVECO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900" kern="0" dirty="0">
                <a:solidFill>
                  <a:srgbClr val="000000"/>
                </a:solidFill>
                <a:latin typeface="Calibri" pitchFamily="34" charset="0"/>
                <a:ea typeface="+mn-ea"/>
              </a:endParaRPr>
            </a:p>
          </p:txBody>
        </p:sp>
        <p:sp>
          <p:nvSpPr>
            <p:cNvPr id="106" name="Fluxograma: Disco magnético 105"/>
            <p:cNvSpPr/>
            <p:nvPr/>
          </p:nvSpPr>
          <p:spPr bwMode="auto">
            <a:xfrm>
              <a:off x="4469384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SAP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107" name="Fluxograma: Processo 106"/>
            <p:cNvSpPr/>
            <p:nvPr/>
          </p:nvSpPr>
          <p:spPr bwMode="auto">
            <a:xfrm>
              <a:off x="4427984" y="1331771"/>
              <a:ext cx="756000" cy="3744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CNH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108" name="Fluxograma: Disco magnético 107"/>
            <p:cNvSpPr/>
            <p:nvPr/>
          </p:nvSpPr>
          <p:spPr bwMode="auto">
            <a:xfrm>
              <a:off x="6750943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SIGIP</a:t>
              </a:r>
            </a:p>
          </p:txBody>
        </p:sp>
        <p:sp>
          <p:nvSpPr>
            <p:cNvPr id="111" name="Fluxograma: Disco magnético 110"/>
            <p:cNvSpPr/>
            <p:nvPr/>
          </p:nvSpPr>
          <p:spPr bwMode="auto">
            <a:xfrm>
              <a:off x="7466965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SAP</a:t>
              </a:r>
            </a:p>
          </p:txBody>
        </p:sp>
        <p:sp>
          <p:nvSpPr>
            <p:cNvPr id="112" name="Fluxograma: Processo 111"/>
            <p:cNvSpPr/>
            <p:nvPr/>
          </p:nvSpPr>
          <p:spPr bwMode="auto">
            <a:xfrm>
              <a:off x="7425565" y="1331771"/>
              <a:ext cx="756000" cy="3744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MARELLI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113" name="Fluxograma: Disco magnético 112"/>
            <p:cNvSpPr/>
            <p:nvPr/>
          </p:nvSpPr>
          <p:spPr bwMode="auto">
            <a:xfrm>
              <a:off x="8182104" y="3008932"/>
              <a:ext cx="673200" cy="348060"/>
            </a:xfrm>
            <a:prstGeom prst="flowChartMagneticDisk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JDE</a:t>
              </a:r>
            </a:p>
          </p:txBody>
        </p:sp>
        <p:sp>
          <p:nvSpPr>
            <p:cNvPr id="114" name="CaixaDeTexto 113"/>
            <p:cNvSpPr txBox="1"/>
            <p:nvPr/>
          </p:nvSpPr>
          <p:spPr bwMode="auto">
            <a:xfrm>
              <a:off x="8451860" y="1506794"/>
              <a:ext cx="384721" cy="1130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vert" wrap="none" lIns="0" tIns="0" rIns="0" bIns="0" anchor="ctr">
              <a:spAutoFit/>
            </a:bodyPr>
            <a:lstStyle/>
            <a:p>
              <a:pPr eaLnBrk="1" fontAlgn="auto" hangingPunct="1">
                <a:lnSpc>
                  <a:spcPts val="3000"/>
                </a:lnSpc>
                <a:spcBef>
                  <a:spcPct val="0"/>
                </a:spcBef>
                <a:spcAft>
                  <a:spcPts val="0"/>
                </a:spcAft>
                <a:defRPr/>
              </a:pPr>
              <a:r>
                <a:rPr lang="pt-BR" sz="2400" b="1" kern="0" dirty="0" smtClean="0">
                  <a:solidFill>
                    <a:srgbClr val="162554"/>
                  </a:solidFill>
                  <a:latin typeface="Helvetica" charset="0"/>
                  <a:ea typeface="Helvetica" charset="0"/>
                </a:rPr>
                <a:t>Setores</a:t>
              </a:r>
              <a:endParaRPr lang="it-IT" sz="2400" b="1" kern="0" dirty="0">
                <a:solidFill>
                  <a:srgbClr val="162554"/>
                </a:solidFill>
                <a:latin typeface="Helvetica" charset="0"/>
                <a:ea typeface="Helvetica" charset="0"/>
              </a:endParaRPr>
            </a:p>
          </p:txBody>
        </p:sp>
        <p:sp>
          <p:nvSpPr>
            <p:cNvPr id="115" name="Fluxograma: Processo 114"/>
            <p:cNvSpPr/>
            <p:nvPr/>
          </p:nvSpPr>
          <p:spPr bwMode="auto">
            <a:xfrm>
              <a:off x="7425565" y="1884146"/>
              <a:ext cx="756000" cy="828000"/>
            </a:xfrm>
            <a:prstGeom prst="flowChartProcess">
              <a:avLst/>
            </a:prstGeom>
            <a:solidFill>
              <a:srgbClr val="FFFFFF"/>
            </a:solidFill>
            <a:ln w="21590" cap="flat" cmpd="sng" algn="ctr">
              <a:solidFill>
                <a:srgbClr val="3333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764D1808</a:t>
              </a:r>
              <a:endParaRPr lang="pt-BR" sz="900" kern="0" dirty="0">
                <a:solidFill>
                  <a:srgbClr val="000000"/>
                </a:solidFill>
                <a:latin typeface="Verdana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900" kern="0" dirty="0">
                  <a:solidFill>
                    <a:srgbClr val="000000"/>
                  </a:solidFill>
                  <a:latin typeface="Verdana"/>
                  <a:ea typeface="+mn-ea"/>
                </a:rPr>
                <a:t>Caneta </a:t>
              </a:r>
              <a:r>
                <a:rPr lang="pt-BR" sz="9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BIC Azul</a:t>
              </a:r>
              <a:endParaRPr lang="pt-BR" sz="900" kern="0" dirty="0">
                <a:solidFill>
                  <a:srgbClr val="000000"/>
                </a:solidFill>
                <a:latin typeface="Calibri" pitchFamily="34" charset="0"/>
                <a:ea typeface="+mn-ea"/>
              </a:endParaRPr>
            </a:p>
          </p:txBody>
        </p:sp>
        <p:cxnSp>
          <p:nvCxnSpPr>
            <p:cNvPr id="116" name="Conector reto 115"/>
            <p:cNvCxnSpPr>
              <a:stCxn id="94" idx="2"/>
              <a:endCxn id="88" idx="0"/>
            </p:cNvCxnSpPr>
            <p:nvPr/>
          </p:nvCxnSpPr>
          <p:spPr bwMode="auto">
            <a:xfrm>
              <a:off x="974528" y="1706171"/>
              <a:ext cx="0" cy="177975"/>
            </a:xfrm>
            <a:prstGeom prst="line">
              <a:avLst/>
            </a:prstGeom>
            <a:noFill/>
            <a:ln w="2159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17" name="Conector reto 116"/>
            <p:cNvCxnSpPr>
              <a:stCxn id="102" idx="2"/>
              <a:endCxn id="91" idx="0"/>
            </p:cNvCxnSpPr>
            <p:nvPr/>
          </p:nvCxnSpPr>
          <p:spPr bwMode="auto">
            <a:xfrm>
              <a:off x="3928240" y="1706171"/>
              <a:ext cx="0" cy="177975"/>
            </a:xfrm>
            <a:prstGeom prst="line">
              <a:avLst/>
            </a:prstGeom>
            <a:noFill/>
            <a:ln w="2159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18" name="Conector reto 117"/>
            <p:cNvCxnSpPr>
              <a:stCxn id="107" idx="2"/>
              <a:endCxn id="93" idx="0"/>
            </p:cNvCxnSpPr>
            <p:nvPr/>
          </p:nvCxnSpPr>
          <p:spPr bwMode="auto">
            <a:xfrm>
              <a:off x="4805984" y="1706171"/>
              <a:ext cx="0" cy="177975"/>
            </a:xfrm>
            <a:prstGeom prst="line">
              <a:avLst/>
            </a:prstGeom>
            <a:noFill/>
            <a:ln w="2159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19" name="Conector reto 118"/>
            <p:cNvCxnSpPr>
              <a:stCxn id="105" idx="2"/>
              <a:endCxn id="92" idx="0"/>
            </p:cNvCxnSpPr>
            <p:nvPr/>
          </p:nvCxnSpPr>
          <p:spPr bwMode="auto">
            <a:xfrm>
              <a:off x="5935840" y="1706171"/>
              <a:ext cx="0" cy="177975"/>
            </a:xfrm>
            <a:prstGeom prst="line">
              <a:avLst/>
            </a:prstGeom>
            <a:noFill/>
            <a:ln w="2159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20" name="Conector reto 119"/>
            <p:cNvCxnSpPr>
              <a:stCxn id="100" idx="2"/>
              <a:endCxn id="90" idx="0"/>
            </p:cNvCxnSpPr>
            <p:nvPr/>
          </p:nvCxnSpPr>
          <p:spPr bwMode="auto">
            <a:xfrm>
              <a:off x="3050496" y="1706171"/>
              <a:ext cx="0" cy="177975"/>
            </a:xfrm>
            <a:prstGeom prst="line">
              <a:avLst/>
            </a:prstGeom>
            <a:noFill/>
            <a:ln w="2159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21" name="Conector reto 120"/>
            <p:cNvCxnSpPr>
              <a:stCxn id="98" idx="2"/>
              <a:endCxn id="89" idx="0"/>
            </p:cNvCxnSpPr>
            <p:nvPr/>
          </p:nvCxnSpPr>
          <p:spPr bwMode="auto">
            <a:xfrm>
              <a:off x="2167387" y="1706171"/>
              <a:ext cx="0" cy="177975"/>
            </a:xfrm>
            <a:prstGeom prst="line">
              <a:avLst/>
            </a:prstGeom>
            <a:noFill/>
            <a:ln w="2159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22" name="Conector reto 121"/>
            <p:cNvCxnSpPr>
              <a:stCxn id="112" idx="2"/>
              <a:endCxn id="115" idx="0"/>
            </p:cNvCxnSpPr>
            <p:nvPr/>
          </p:nvCxnSpPr>
          <p:spPr bwMode="auto">
            <a:xfrm>
              <a:off x="7803565" y="1706171"/>
              <a:ext cx="0" cy="177975"/>
            </a:xfrm>
            <a:prstGeom prst="line">
              <a:avLst/>
            </a:prstGeom>
            <a:noFill/>
            <a:ln w="2159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23" name="Conector angulado 122"/>
            <p:cNvCxnSpPr>
              <a:stCxn id="88" idx="2"/>
              <a:endCxn id="95" idx="1"/>
            </p:cNvCxnSpPr>
            <p:nvPr/>
          </p:nvCxnSpPr>
          <p:spPr bwMode="auto">
            <a:xfrm rot="5400000">
              <a:off x="670396" y="2704800"/>
              <a:ext cx="296786" cy="311479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24" name="Conector angulado 123"/>
            <p:cNvCxnSpPr>
              <a:stCxn id="88" idx="2"/>
              <a:endCxn id="96" idx="1"/>
            </p:cNvCxnSpPr>
            <p:nvPr/>
          </p:nvCxnSpPr>
          <p:spPr bwMode="auto">
            <a:xfrm rot="16200000" flipH="1">
              <a:off x="1028975" y="2657699"/>
              <a:ext cx="296786" cy="40568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25" name="Conector de seta reta 124"/>
            <p:cNvCxnSpPr>
              <a:stCxn id="89" idx="2"/>
              <a:endCxn id="97" idx="1"/>
            </p:cNvCxnSpPr>
            <p:nvPr/>
          </p:nvCxnSpPr>
          <p:spPr bwMode="auto">
            <a:xfrm>
              <a:off x="2167387" y="2712146"/>
              <a:ext cx="1" cy="296786"/>
            </a:xfrm>
            <a:prstGeom prst="straightConnector1">
              <a:avLst/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26" name="Conector de seta reta 125"/>
            <p:cNvCxnSpPr>
              <a:stCxn id="90" idx="2"/>
              <a:endCxn id="99" idx="1"/>
            </p:cNvCxnSpPr>
            <p:nvPr/>
          </p:nvCxnSpPr>
          <p:spPr bwMode="auto">
            <a:xfrm>
              <a:off x="3050496" y="2712146"/>
              <a:ext cx="0" cy="296786"/>
            </a:xfrm>
            <a:prstGeom prst="straightConnector1">
              <a:avLst/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27" name="Conector de seta reta 126"/>
            <p:cNvCxnSpPr>
              <a:stCxn id="91" idx="2"/>
              <a:endCxn id="101" idx="1"/>
            </p:cNvCxnSpPr>
            <p:nvPr/>
          </p:nvCxnSpPr>
          <p:spPr bwMode="auto">
            <a:xfrm>
              <a:off x="3928240" y="2712146"/>
              <a:ext cx="0" cy="296786"/>
            </a:xfrm>
            <a:prstGeom prst="straightConnector1">
              <a:avLst/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28" name="Conector de seta reta 127"/>
            <p:cNvCxnSpPr>
              <a:stCxn id="93" idx="2"/>
              <a:endCxn id="106" idx="1"/>
            </p:cNvCxnSpPr>
            <p:nvPr/>
          </p:nvCxnSpPr>
          <p:spPr bwMode="auto">
            <a:xfrm>
              <a:off x="4805984" y="2712146"/>
              <a:ext cx="0" cy="296786"/>
            </a:xfrm>
            <a:prstGeom prst="straightConnector1">
              <a:avLst/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29" name="Conector angulado 128"/>
            <p:cNvCxnSpPr>
              <a:stCxn id="92" idx="2"/>
              <a:endCxn id="104" idx="1"/>
            </p:cNvCxnSpPr>
            <p:nvPr/>
          </p:nvCxnSpPr>
          <p:spPr bwMode="auto">
            <a:xfrm rot="16200000" flipH="1">
              <a:off x="5964727" y="2683259"/>
              <a:ext cx="296786" cy="35456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30" name="Conector angulado 129"/>
            <p:cNvCxnSpPr>
              <a:stCxn id="92" idx="2"/>
              <a:endCxn id="103" idx="1"/>
            </p:cNvCxnSpPr>
            <p:nvPr/>
          </p:nvCxnSpPr>
          <p:spPr bwMode="auto">
            <a:xfrm rot="5400000">
              <a:off x="5604687" y="2677779"/>
              <a:ext cx="296786" cy="36552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31" name="Conector angulado 130"/>
            <p:cNvCxnSpPr>
              <a:stCxn id="115" idx="2"/>
              <a:endCxn id="108" idx="1"/>
            </p:cNvCxnSpPr>
            <p:nvPr/>
          </p:nvCxnSpPr>
          <p:spPr bwMode="auto">
            <a:xfrm rot="5400000">
              <a:off x="7297161" y="2502528"/>
              <a:ext cx="296786" cy="716022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32" name="Conector angulado 131"/>
            <p:cNvCxnSpPr>
              <a:stCxn id="115" idx="2"/>
              <a:endCxn id="111" idx="1"/>
            </p:cNvCxnSpPr>
            <p:nvPr/>
          </p:nvCxnSpPr>
          <p:spPr bwMode="auto">
            <a:xfrm rot="5400000">
              <a:off x="7655172" y="2860539"/>
              <a:ext cx="296786" cy="1270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  <p:cxnSp>
          <p:nvCxnSpPr>
            <p:cNvPr id="133" name="Conector angulado 132"/>
            <p:cNvCxnSpPr>
              <a:stCxn id="115" idx="2"/>
              <a:endCxn id="113" idx="1"/>
            </p:cNvCxnSpPr>
            <p:nvPr/>
          </p:nvCxnSpPr>
          <p:spPr bwMode="auto">
            <a:xfrm rot="16200000" flipH="1">
              <a:off x="8012741" y="2502969"/>
              <a:ext cx="296786" cy="715139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none"/>
              <a:tailEnd type="triangle"/>
            </a:ln>
            <a:effectLst/>
          </p:spPr>
        </p:cxnSp>
      </p:grpSp>
      <p:grpSp>
        <p:nvGrpSpPr>
          <p:cNvPr id="134" name="Grupo 133"/>
          <p:cNvGrpSpPr/>
          <p:nvPr/>
        </p:nvGrpSpPr>
        <p:grpSpPr>
          <a:xfrm>
            <a:off x="409184" y="3880853"/>
            <a:ext cx="8414316" cy="2289506"/>
            <a:chOff x="409184" y="4027157"/>
            <a:chExt cx="8414316" cy="2289506"/>
          </a:xfrm>
        </p:grpSpPr>
        <p:sp>
          <p:nvSpPr>
            <p:cNvPr id="135" name="Fluxograma: Armazenamento de acesso direto 134"/>
            <p:cNvSpPr/>
            <p:nvPr/>
          </p:nvSpPr>
          <p:spPr bwMode="auto">
            <a:xfrm rot="16200000">
              <a:off x="4484688" y="3611232"/>
              <a:ext cx="709612" cy="1541462"/>
            </a:xfrm>
            <a:prstGeom prst="flowChartMagneticDrum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00" b="1" kern="0" dirty="0" smtClean="0">
                  <a:solidFill>
                    <a:srgbClr val="000000"/>
                  </a:solidFill>
                  <a:latin typeface="GillSans" pitchFamily="1" charset="0"/>
                  <a:ea typeface="MS PGothic" pitchFamily="34" charset="-128"/>
                </a:rPr>
                <a:t>Sistema </a:t>
              </a:r>
              <a:r>
                <a:rPr lang="pt-BR" sz="1100" b="1" kern="0" dirty="0">
                  <a:solidFill>
                    <a:srgbClr val="000000"/>
                  </a:solidFill>
                  <a:latin typeface="GillSans" pitchFamily="1" charset="0"/>
                  <a:ea typeface="MS PGothic" pitchFamily="34" charset="-128"/>
                </a:rPr>
                <a:t>Único de Classificação Fiscal</a:t>
              </a:r>
              <a:endParaRPr lang="it-IT" sz="1100" b="1" kern="0" dirty="0">
                <a:solidFill>
                  <a:srgbClr val="000000"/>
                </a:solidFill>
                <a:latin typeface="GillSans" pitchFamily="1" charset="0"/>
                <a:ea typeface="MS PGothic" pitchFamily="34" charset="-128"/>
              </a:endParaRPr>
            </a:p>
          </p:txBody>
        </p:sp>
        <p:sp>
          <p:nvSpPr>
            <p:cNvPr id="136" name="Espaço Reservado para Conteúdo 28"/>
            <p:cNvSpPr txBox="1">
              <a:spLocks/>
            </p:cNvSpPr>
            <p:nvPr/>
          </p:nvSpPr>
          <p:spPr bwMode="auto">
            <a:xfrm>
              <a:off x="2571750" y="5776913"/>
              <a:ext cx="4535488" cy="539750"/>
            </a:xfrm>
            <a:prstGeom prst="flowChartProcess">
              <a:avLst/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kern="0" dirty="0">
                  <a:solidFill>
                    <a:srgbClr val="000000"/>
                  </a:solidFill>
                  <a:latin typeface="Calibri" pitchFamily="34" charset="0"/>
                  <a:ea typeface="+mn-ea"/>
                </a:rPr>
                <a:t>UN0001</a:t>
              </a:r>
            </a:p>
          </p:txBody>
        </p:sp>
        <p:sp>
          <p:nvSpPr>
            <p:cNvPr id="137" name="Espaço Reservado para Conteúdo 28"/>
            <p:cNvSpPr txBox="1">
              <a:spLocks/>
            </p:cNvSpPr>
            <p:nvPr/>
          </p:nvSpPr>
          <p:spPr bwMode="auto">
            <a:xfrm>
              <a:off x="2571750" y="5057775"/>
              <a:ext cx="4535488" cy="539750"/>
            </a:xfrm>
            <a:prstGeom prst="flowChartProcess">
              <a:avLst/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Ex</a:t>
              </a:r>
              <a:r>
                <a:rPr lang="pt-BR" sz="1100" kern="0" dirty="0">
                  <a:solidFill>
                    <a:srgbClr val="000000"/>
                  </a:solidFill>
                  <a:latin typeface="Verdana"/>
                  <a:ea typeface="+mn-ea"/>
                </a:rPr>
                <a:t>.: CANETA ESFEROGRÁFICA DE PLÁSTICO ESCRITA FINA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00" kern="0" dirty="0">
                  <a:solidFill>
                    <a:srgbClr val="000000"/>
                  </a:solidFill>
                  <a:latin typeface="Verdana"/>
                  <a:ea typeface="+mn-ea"/>
                </a:rPr>
                <a:t>NCM </a:t>
              </a:r>
              <a:r>
                <a:rPr lang="pt-BR" sz="11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9608.10.00 </a:t>
              </a:r>
              <a:r>
                <a:rPr lang="pt-BR" sz="1100" kern="0" dirty="0">
                  <a:solidFill>
                    <a:srgbClr val="000000"/>
                  </a:solidFill>
                  <a:latin typeface="Verdana"/>
                  <a:ea typeface="+mn-ea"/>
                </a:rPr>
                <a:t>– IPI </a:t>
              </a:r>
              <a:r>
                <a:rPr lang="pt-BR" sz="11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20</a:t>
              </a:r>
              <a:r>
                <a:rPr lang="pt-BR" sz="1100" kern="0" dirty="0">
                  <a:solidFill>
                    <a:srgbClr val="000000"/>
                  </a:solidFill>
                  <a:latin typeface="Verdana"/>
                  <a:ea typeface="+mn-ea"/>
                </a:rPr>
                <a:t>% - II </a:t>
              </a:r>
              <a:r>
                <a:rPr lang="pt-BR" sz="11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18% </a:t>
              </a:r>
              <a:r>
                <a:rPr lang="pt-BR" sz="1100" kern="0" dirty="0">
                  <a:solidFill>
                    <a:srgbClr val="000000"/>
                  </a:solidFill>
                  <a:latin typeface="Verdana"/>
                  <a:ea typeface="+mn-ea"/>
                </a:rPr>
                <a:t>- PIS1,65% – COFINS7,60</a:t>
              </a:r>
              <a:r>
                <a:rPr lang="pt-BR" sz="110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%</a:t>
              </a:r>
              <a:endParaRPr lang="pt-BR" sz="1100" kern="0" dirty="0">
                <a:solidFill>
                  <a:srgbClr val="000000"/>
                </a:solidFill>
                <a:latin typeface="Verdana"/>
                <a:ea typeface="+mn-ea"/>
              </a:endParaRPr>
            </a:p>
          </p:txBody>
        </p:sp>
        <p:sp>
          <p:nvSpPr>
            <p:cNvPr id="138" name="Fluxograma: Processo 137"/>
            <p:cNvSpPr/>
            <p:nvPr/>
          </p:nvSpPr>
          <p:spPr bwMode="auto">
            <a:xfrm>
              <a:off x="7377113" y="5057775"/>
              <a:ext cx="863600" cy="539750"/>
            </a:xfrm>
            <a:prstGeom prst="flowChartProcess">
              <a:avLst/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ysDash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50" kern="0" dirty="0" smtClean="0">
                  <a:solidFill>
                    <a:srgbClr val="000000"/>
                  </a:solidFill>
                  <a:latin typeface="Verdana"/>
                  <a:ea typeface="+mn-ea"/>
                </a:rPr>
                <a:t>CLASSIF</a:t>
              </a:r>
              <a:endParaRPr lang="pt-BR" sz="1150" kern="0" dirty="0">
                <a:solidFill>
                  <a:srgbClr val="000000"/>
                </a:solidFill>
                <a:latin typeface="Verdana"/>
                <a:ea typeface="+mn-ea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50" kern="0" dirty="0">
                  <a:solidFill>
                    <a:srgbClr val="000000"/>
                  </a:solidFill>
                  <a:latin typeface="Verdana"/>
                  <a:ea typeface="+mn-ea"/>
                </a:rPr>
                <a:t>FISCAL</a:t>
              </a:r>
            </a:p>
          </p:txBody>
        </p:sp>
        <p:cxnSp>
          <p:nvCxnSpPr>
            <p:cNvPr id="139" name="Conector angulado 38"/>
            <p:cNvCxnSpPr>
              <a:cxnSpLocks noChangeShapeType="1"/>
            </p:cNvCxnSpPr>
            <p:nvPr/>
          </p:nvCxnSpPr>
          <p:spPr bwMode="auto">
            <a:xfrm>
              <a:off x="1763713" y="4803775"/>
              <a:ext cx="914400" cy="914400"/>
            </a:xfrm>
            <a:prstGeom prst="bentConnector3">
              <a:avLst>
                <a:gd name="adj1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 type="arrow" w="med" len="med"/>
                  <a:tailEnd type="arrow" w="med" len="med"/>
                </a14:hiddenLine>
              </a:ext>
            </a:extLst>
          </p:spPr>
        </p:cxnSp>
        <p:sp>
          <p:nvSpPr>
            <p:cNvPr id="140" name="Texto explicativo em seta para a direita 139"/>
            <p:cNvSpPr/>
            <p:nvPr/>
          </p:nvSpPr>
          <p:spPr bwMode="auto">
            <a:xfrm>
              <a:off x="561360" y="5057775"/>
              <a:ext cx="1850400" cy="539750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1800" kern="0">
                <a:solidFill>
                  <a:srgbClr val="000000"/>
                </a:solidFill>
                <a:latin typeface="GillSans" pitchFamily="1" charset="0"/>
                <a:ea typeface="+mn-ea"/>
              </a:endParaRPr>
            </a:p>
          </p:txBody>
        </p:sp>
        <p:sp>
          <p:nvSpPr>
            <p:cNvPr id="141" name="Texto explicativo em seta para a direita 140"/>
            <p:cNvSpPr/>
            <p:nvPr/>
          </p:nvSpPr>
          <p:spPr bwMode="auto">
            <a:xfrm>
              <a:off x="561360" y="5762024"/>
              <a:ext cx="1850400" cy="539750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sz="1800" kern="0">
                <a:solidFill>
                  <a:srgbClr val="000000"/>
                </a:solidFill>
                <a:latin typeface="GillSans" pitchFamily="1" charset="0"/>
                <a:ea typeface="+mn-ea"/>
              </a:endParaRPr>
            </a:p>
          </p:txBody>
        </p:sp>
        <p:sp>
          <p:nvSpPr>
            <p:cNvPr id="142" name="Retângulo 41"/>
            <p:cNvSpPr>
              <a:spLocks noChangeArrowheads="1"/>
            </p:cNvSpPr>
            <p:nvPr/>
          </p:nvSpPr>
          <p:spPr bwMode="auto">
            <a:xfrm>
              <a:off x="598890" y="5197475"/>
              <a:ext cx="1133475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00" kern="0" dirty="0" smtClean="0">
                  <a:solidFill>
                    <a:srgbClr val="000000"/>
                  </a:solidFill>
                  <a:latin typeface="Helvetica" pitchFamily="34" charset="0"/>
                  <a:ea typeface="+mn-ea"/>
                </a:rPr>
                <a:t>Cadastro único</a:t>
              </a:r>
            </a:p>
          </p:txBody>
        </p:sp>
        <p:cxnSp>
          <p:nvCxnSpPr>
            <p:cNvPr id="143" name="Conector angulado 142"/>
            <p:cNvCxnSpPr>
              <a:stCxn id="135" idx="2"/>
              <a:endCxn id="138" idx="0"/>
            </p:cNvCxnSpPr>
            <p:nvPr/>
          </p:nvCxnSpPr>
          <p:spPr bwMode="auto">
            <a:xfrm>
              <a:off x="5610225" y="4381963"/>
              <a:ext cx="2198688" cy="675812"/>
            </a:xfrm>
            <a:prstGeom prst="bentConnector2">
              <a:avLst/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144" name="Retângulo 76"/>
            <p:cNvSpPr>
              <a:spLocks noChangeArrowheads="1"/>
            </p:cNvSpPr>
            <p:nvPr/>
          </p:nvSpPr>
          <p:spPr bwMode="auto">
            <a:xfrm>
              <a:off x="409184" y="5777303"/>
              <a:ext cx="1512887" cy="46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00" kern="0" dirty="0" smtClean="0">
                  <a:solidFill>
                    <a:srgbClr val="000000"/>
                  </a:solidFill>
                  <a:latin typeface="Helvetica" pitchFamily="34" charset="0"/>
                  <a:ea typeface="+mn-ea"/>
                </a:rPr>
                <a:t>Código Único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100" kern="0" dirty="0" smtClean="0">
                  <a:solidFill>
                    <a:srgbClr val="000000"/>
                  </a:solidFill>
                  <a:latin typeface="Helvetica" pitchFamily="34" charset="0"/>
                  <a:ea typeface="+mn-ea"/>
                </a:rPr>
                <a:t>Tax Classification</a:t>
              </a:r>
            </a:p>
          </p:txBody>
        </p:sp>
        <p:sp>
          <p:nvSpPr>
            <p:cNvPr id="145" name="CaixaDeTexto 144"/>
            <p:cNvSpPr txBox="1"/>
            <p:nvPr/>
          </p:nvSpPr>
          <p:spPr bwMode="auto">
            <a:xfrm>
              <a:off x="8464940" y="4292600"/>
              <a:ext cx="358560" cy="169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vert" wrap="none" lIns="0" tIns="0" rIns="0" bIns="0" anchor="ctr">
              <a:spAutoFit/>
            </a:bodyPr>
            <a:lstStyle/>
            <a:p>
              <a:pPr eaLnBrk="1" fontAlgn="auto" hangingPunct="1">
                <a:lnSpc>
                  <a:spcPts val="3000"/>
                </a:lnSpc>
                <a:spcBef>
                  <a:spcPct val="0"/>
                </a:spcBef>
                <a:spcAft>
                  <a:spcPts val="0"/>
                </a:spcAft>
                <a:defRPr/>
              </a:pPr>
              <a:r>
                <a:rPr lang="pt-BR" sz="2400" b="1" kern="0" dirty="0" err="1" smtClean="0">
                  <a:solidFill>
                    <a:srgbClr val="162554"/>
                  </a:solidFill>
                  <a:latin typeface="Helvetica" charset="0"/>
                  <a:ea typeface="Helvetica" charset="0"/>
                </a:rPr>
                <a:t>Class</a:t>
              </a:r>
              <a:r>
                <a:rPr lang="pt-BR" sz="2400" b="1" kern="0" dirty="0" smtClean="0">
                  <a:solidFill>
                    <a:srgbClr val="162554"/>
                  </a:solidFill>
                  <a:latin typeface="Helvetica" charset="0"/>
                  <a:ea typeface="Helvetica" charset="0"/>
                </a:rPr>
                <a:t> fiscal</a:t>
              </a:r>
              <a:endParaRPr lang="it-IT" sz="2400" b="1" kern="0" dirty="0">
                <a:solidFill>
                  <a:srgbClr val="162554"/>
                </a:solidFill>
                <a:latin typeface="Helvetica" charset="0"/>
                <a:ea typeface="Helvetica" charset="0"/>
              </a:endParaRPr>
            </a:p>
          </p:txBody>
        </p:sp>
        <p:cxnSp>
          <p:nvCxnSpPr>
            <p:cNvPr id="147" name="Conector de seta reta 146"/>
            <p:cNvCxnSpPr>
              <a:stCxn id="137" idx="3"/>
              <a:endCxn id="138" idx="1"/>
            </p:cNvCxnSpPr>
            <p:nvPr/>
          </p:nvCxnSpPr>
          <p:spPr bwMode="auto">
            <a:xfrm>
              <a:off x="7107238" y="5327650"/>
              <a:ext cx="269875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arrow"/>
            </a:ln>
            <a:effectLst/>
          </p:spPr>
        </p:cxnSp>
        <p:cxnSp>
          <p:nvCxnSpPr>
            <p:cNvPr id="148" name="Conector de seta reta 147"/>
            <p:cNvCxnSpPr>
              <a:stCxn id="135" idx="1"/>
              <a:endCxn id="137" idx="0"/>
            </p:cNvCxnSpPr>
            <p:nvPr/>
          </p:nvCxnSpPr>
          <p:spPr bwMode="auto">
            <a:xfrm>
              <a:off x="4839494" y="4736769"/>
              <a:ext cx="0" cy="321006"/>
            </a:xfrm>
            <a:prstGeom prst="straightConnector1">
              <a:avLst/>
            </a:prstGeom>
            <a:noFill/>
            <a:ln w="19050" cap="flat" cmpd="sng" algn="ctr">
              <a:solidFill>
                <a:srgbClr val="3333CC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</p:grpSp>
      <p:cxnSp>
        <p:nvCxnSpPr>
          <p:cNvPr id="150" name="Conector de seta reta 149"/>
          <p:cNvCxnSpPr/>
          <p:nvPr/>
        </p:nvCxnSpPr>
        <p:spPr bwMode="auto">
          <a:xfrm flipV="1">
            <a:off x="4932040" y="3348830"/>
            <a:ext cx="0" cy="541548"/>
          </a:xfrm>
          <a:prstGeom prst="straightConnector1">
            <a:avLst/>
          </a:prstGeom>
          <a:noFill/>
          <a:ln w="19050" cap="flat" cmpd="sng" algn="ctr">
            <a:solidFill>
              <a:srgbClr val="3333CC">
                <a:shade val="95000"/>
                <a:satMod val="105000"/>
              </a:srgbClr>
            </a:solidFill>
            <a:prstDash val="solid"/>
            <a:headEnd type="none"/>
            <a:tailEnd type="triangle"/>
          </a:ln>
          <a:effectLst/>
        </p:spPr>
      </p:cxn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162936"/>
              </p:ext>
            </p:extLst>
          </p:nvPr>
        </p:nvGraphicFramePr>
        <p:xfrm>
          <a:off x="7381465" y="5571871"/>
          <a:ext cx="800100" cy="152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Worksheet" showAsIcon="1" r:id="rId4" imgW="380880" imgH="771480" progId="Excel.Sheet.12">
                  <p:embed/>
                </p:oleObj>
              </mc:Choice>
              <mc:Fallback>
                <p:oleObj name="Worksheet" showAsIcon="1" r:id="rId4" imgW="380880" imgH="771480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1465" y="5571871"/>
                        <a:ext cx="800100" cy="152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Retângulo 72"/>
          <p:cNvSpPr/>
          <p:nvPr/>
        </p:nvSpPr>
        <p:spPr>
          <a:xfrm>
            <a:off x="91216" y="700952"/>
            <a:ext cx="345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just">
              <a:buNone/>
              <a:defRPr/>
            </a:pP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Tax Classification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ítulo 2"/>
          <p:cNvSpPr txBox="1">
            <a:spLocks/>
          </p:cNvSpPr>
          <p:nvPr/>
        </p:nvSpPr>
        <p:spPr bwMode="auto">
          <a:xfrm>
            <a:off x="395288" y="4741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81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682917-CB6A-4A17-9A3A-3196FA07C28F}" type="slidenum">
              <a:rPr lang="it-IT" smtClean="0">
                <a:ea typeface="ＭＳ Ｐゴシック" pitchFamily="34" charset="-128"/>
              </a:rPr>
              <a:pPr/>
              <a:t>36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79512" y="539388"/>
            <a:ext cx="345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just">
              <a:buNone/>
              <a:defRPr/>
            </a:pP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Tax Classification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" t="17471" r="59382" b="37153"/>
          <a:stretch/>
        </p:blipFill>
        <p:spPr bwMode="auto">
          <a:xfrm>
            <a:off x="323528" y="1124744"/>
            <a:ext cx="8388673" cy="5391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278424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682917-CB6A-4A17-9A3A-3196FA07C28F}" type="slidenum">
              <a:rPr lang="it-IT" smtClean="0">
                <a:ea typeface="ＭＳ Ｐゴシック" pitchFamily="34" charset="-128"/>
              </a:rPr>
              <a:pPr/>
              <a:t>37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23528" y="539388"/>
            <a:ext cx="345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just">
              <a:buNone/>
              <a:defRPr/>
            </a:pP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Tax Classification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" t="17471" r="17110" b="26215"/>
          <a:stretch/>
        </p:blipFill>
        <p:spPr bwMode="auto">
          <a:xfrm>
            <a:off x="11832" y="908720"/>
            <a:ext cx="9132168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791238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682917-CB6A-4A17-9A3A-3196FA07C28F}" type="slidenum">
              <a:rPr lang="it-IT" smtClean="0">
                <a:ea typeface="ＭＳ Ｐゴシック" pitchFamily="34" charset="-128"/>
              </a:rPr>
              <a:pPr/>
              <a:t>38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23528" y="539388"/>
            <a:ext cx="345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just">
              <a:buNone/>
              <a:defRPr/>
            </a:pP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Tax Classification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" t="21528" r="22499" b="16666"/>
          <a:stretch/>
        </p:blipFill>
        <p:spPr bwMode="auto">
          <a:xfrm>
            <a:off x="107504" y="1052736"/>
            <a:ext cx="885698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61147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682917-CB6A-4A17-9A3A-3196FA07C28F}" type="slidenum">
              <a:rPr lang="it-IT" smtClean="0">
                <a:ea typeface="ＭＳ Ｐゴシック" pitchFamily="34" charset="-128"/>
              </a:rPr>
              <a:pPr/>
              <a:t>39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23528" y="539388"/>
            <a:ext cx="3459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just">
              <a:buNone/>
              <a:defRPr/>
            </a:pP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pt-BR" sz="18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Tax Classification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" t="21702" r="30503" b="8680"/>
          <a:stretch/>
        </p:blipFill>
        <p:spPr bwMode="auto">
          <a:xfrm>
            <a:off x="0" y="946820"/>
            <a:ext cx="9036496" cy="579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389809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39"/>
          <p:cNvSpPr>
            <a:spLocks noChangeArrowheads="1"/>
          </p:cNvSpPr>
          <p:nvPr/>
        </p:nvSpPr>
        <p:spPr bwMode="auto">
          <a:xfrm>
            <a:off x="281354" y="1692277"/>
            <a:ext cx="1147396" cy="3890962"/>
          </a:xfrm>
          <a:prstGeom prst="cube">
            <a:avLst>
              <a:gd name="adj" fmla="val 24251"/>
            </a:avLst>
          </a:prstGeom>
          <a:solidFill>
            <a:schemeClr val="accent2">
              <a:lumMod val="50000"/>
              <a:alpha val="8392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36000" rIns="0" b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Arial" charset="0"/>
                <a:ea typeface="+mn-ea"/>
                <a:cs typeface="Arial" charset="0"/>
              </a:rPr>
              <a:t>Aplicar Repasse de ICMS</a:t>
            </a:r>
          </a:p>
        </p:txBody>
      </p:sp>
      <p:sp>
        <p:nvSpPr>
          <p:cNvPr id="45" name="AutoShape 39"/>
          <p:cNvSpPr>
            <a:spLocks noChangeArrowheads="1"/>
          </p:cNvSpPr>
          <p:nvPr/>
        </p:nvSpPr>
        <p:spPr bwMode="auto">
          <a:xfrm>
            <a:off x="16119" y="1981202"/>
            <a:ext cx="1147397" cy="3890962"/>
          </a:xfrm>
          <a:prstGeom prst="cube">
            <a:avLst>
              <a:gd name="adj" fmla="val 24251"/>
            </a:avLst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36000" rIns="0" b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Arial" charset="0"/>
                <a:ea typeface="+mn-ea"/>
                <a:cs typeface="Arial" charset="0"/>
              </a:rPr>
              <a:t>Substituição Tributária do ICMS</a:t>
            </a:r>
          </a:p>
        </p:txBody>
      </p:sp>
      <p:sp>
        <p:nvSpPr>
          <p:cNvPr id="46" name="AutoShape 39"/>
          <p:cNvSpPr>
            <a:spLocks noChangeArrowheads="1"/>
          </p:cNvSpPr>
          <p:nvPr/>
        </p:nvSpPr>
        <p:spPr bwMode="auto">
          <a:xfrm>
            <a:off x="16119" y="1687515"/>
            <a:ext cx="1395046" cy="4181475"/>
          </a:xfrm>
          <a:prstGeom prst="cube">
            <a:avLst>
              <a:gd name="adj" fmla="val 39155"/>
            </a:avLst>
          </a:prstGeom>
          <a:solidFill>
            <a:schemeClr val="accent2">
              <a:lumMod val="50000"/>
              <a:alpha val="69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Fiscal</a:t>
            </a:r>
          </a:p>
        </p:txBody>
      </p:sp>
      <p:sp>
        <p:nvSpPr>
          <p:cNvPr id="10" name="Cube 9"/>
          <p:cNvSpPr>
            <a:spLocks noChangeAspect="1"/>
          </p:cNvSpPr>
          <p:nvPr/>
        </p:nvSpPr>
        <p:spPr bwMode="auto">
          <a:xfrm>
            <a:off x="959826" y="4803777"/>
            <a:ext cx="1285143" cy="1046162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Nº do Item</a:t>
            </a:r>
          </a:p>
        </p:txBody>
      </p:sp>
      <p:sp>
        <p:nvSpPr>
          <p:cNvPr id="11" name="Cube 10"/>
          <p:cNvSpPr>
            <a:spLocks noChangeAspect="1"/>
          </p:cNvSpPr>
          <p:nvPr/>
        </p:nvSpPr>
        <p:spPr bwMode="auto">
          <a:xfrm>
            <a:off x="1647093" y="4803777"/>
            <a:ext cx="1285142" cy="1046162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Texto de pesquisa</a:t>
            </a:r>
          </a:p>
        </p:txBody>
      </p:sp>
      <p:sp>
        <p:nvSpPr>
          <p:cNvPr id="12" name="Cube 11"/>
          <p:cNvSpPr>
            <a:spLocks noChangeAspect="1"/>
          </p:cNvSpPr>
          <p:nvPr/>
        </p:nvSpPr>
        <p:spPr bwMode="auto">
          <a:xfrm>
            <a:off x="959826" y="4408490"/>
            <a:ext cx="1285143" cy="1046163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Nº do Desenho</a:t>
            </a:r>
          </a:p>
        </p:txBody>
      </p:sp>
      <p:sp>
        <p:nvSpPr>
          <p:cNvPr id="13" name="Cube 12"/>
          <p:cNvSpPr>
            <a:spLocks noChangeAspect="1"/>
          </p:cNvSpPr>
          <p:nvPr/>
        </p:nvSpPr>
        <p:spPr bwMode="auto">
          <a:xfrm>
            <a:off x="1647093" y="4408490"/>
            <a:ext cx="1285142" cy="1046163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Peso</a:t>
            </a:r>
          </a:p>
        </p:txBody>
      </p:sp>
      <p:sp>
        <p:nvSpPr>
          <p:cNvPr id="14" name="Cube 13"/>
          <p:cNvSpPr>
            <a:spLocks noChangeAspect="1"/>
          </p:cNvSpPr>
          <p:nvPr/>
        </p:nvSpPr>
        <p:spPr bwMode="auto">
          <a:xfrm>
            <a:off x="959826" y="4013202"/>
            <a:ext cx="1285143" cy="1046162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Origem do item</a:t>
            </a:r>
          </a:p>
        </p:txBody>
      </p:sp>
      <p:sp>
        <p:nvSpPr>
          <p:cNvPr id="15" name="Cube 14"/>
          <p:cNvSpPr>
            <a:spLocks noChangeAspect="1"/>
          </p:cNvSpPr>
          <p:nvPr/>
        </p:nvSpPr>
        <p:spPr bwMode="auto">
          <a:xfrm>
            <a:off x="1647093" y="4013202"/>
            <a:ext cx="1285142" cy="1046162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Cor</a:t>
            </a:r>
          </a:p>
        </p:txBody>
      </p:sp>
      <p:sp>
        <p:nvSpPr>
          <p:cNvPr id="16" name="Cube 15"/>
          <p:cNvSpPr>
            <a:spLocks noChangeAspect="1"/>
          </p:cNvSpPr>
          <p:nvPr/>
        </p:nvSpPr>
        <p:spPr bwMode="auto">
          <a:xfrm>
            <a:off x="959826" y="3617914"/>
            <a:ext cx="1285143" cy="1046163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Tipo de Armazenamento</a:t>
            </a:r>
          </a:p>
        </p:txBody>
      </p:sp>
      <p:sp>
        <p:nvSpPr>
          <p:cNvPr id="17" name="Cube 16"/>
          <p:cNvSpPr>
            <a:spLocks noChangeAspect="1"/>
          </p:cNvSpPr>
          <p:nvPr/>
        </p:nvSpPr>
        <p:spPr bwMode="auto">
          <a:xfrm>
            <a:off x="1647093" y="3617914"/>
            <a:ext cx="1285142" cy="1046163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Tipo do item</a:t>
            </a:r>
          </a:p>
        </p:txBody>
      </p:sp>
      <p:sp>
        <p:nvSpPr>
          <p:cNvPr id="18" name="Cube 17"/>
          <p:cNvSpPr>
            <a:spLocks noChangeAspect="1"/>
          </p:cNvSpPr>
          <p:nvPr/>
        </p:nvSpPr>
        <p:spPr bwMode="auto">
          <a:xfrm>
            <a:off x="959826" y="3222627"/>
            <a:ext cx="1285143" cy="1046162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LPN Relacionada</a:t>
            </a:r>
          </a:p>
        </p:txBody>
      </p:sp>
      <p:sp>
        <p:nvSpPr>
          <p:cNvPr id="19" name="Cube 18"/>
          <p:cNvSpPr>
            <a:spLocks noChangeAspect="1"/>
          </p:cNvSpPr>
          <p:nvPr/>
        </p:nvSpPr>
        <p:spPr bwMode="auto">
          <a:xfrm>
            <a:off x="1647093" y="3222627"/>
            <a:ext cx="1285142" cy="1046162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Revisão Eng. Alfabética</a:t>
            </a:r>
          </a:p>
        </p:txBody>
      </p:sp>
      <p:sp>
        <p:nvSpPr>
          <p:cNvPr id="20" name="Cube 19"/>
          <p:cNvSpPr>
            <a:spLocks noChangeAspect="1"/>
          </p:cNvSpPr>
          <p:nvPr/>
        </p:nvSpPr>
        <p:spPr bwMode="auto">
          <a:xfrm>
            <a:off x="959826" y="2827340"/>
            <a:ext cx="1285143" cy="1046163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Filial Fábrica</a:t>
            </a:r>
          </a:p>
        </p:txBody>
      </p:sp>
      <p:sp>
        <p:nvSpPr>
          <p:cNvPr id="21" name="Cube 20"/>
          <p:cNvSpPr>
            <a:spLocks noChangeAspect="1"/>
          </p:cNvSpPr>
          <p:nvPr/>
        </p:nvSpPr>
        <p:spPr bwMode="auto">
          <a:xfrm>
            <a:off x="1647093" y="2827340"/>
            <a:ext cx="1285142" cy="1046163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Unidade de medida</a:t>
            </a:r>
          </a:p>
        </p:txBody>
      </p:sp>
      <p:sp>
        <p:nvSpPr>
          <p:cNvPr id="22" name="Cube 21"/>
          <p:cNvSpPr>
            <a:spLocks noChangeAspect="1"/>
          </p:cNvSpPr>
          <p:nvPr/>
        </p:nvSpPr>
        <p:spPr bwMode="auto">
          <a:xfrm>
            <a:off x="959826" y="2432052"/>
            <a:ext cx="1285143" cy="1046162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Próxima Revisão</a:t>
            </a:r>
          </a:p>
        </p:txBody>
      </p:sp>
      <p:sp>
        <p:nvSpPr>
          <p:cNvPr id="23" name="Cube 22"/>
          <p:cNvSpPr>
            <a:spLocks noChangeAspect="1"/>
          </p:cNvSpPr>
          <p:nvPr/>
        </p:nvSpPr>
        <p:spPr bwMode="auto">
          <a:xfrm>
            <a:off x="1647093" y="2432052"/>
            <a:ext cx="1285142" cy="1046162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Idioma / descrição</a:t>
            </a:r>
          </a:p>
        </p:txBody>
      </p:sp>
      <p:sp>
        <p:nvSpPr>
          <p:cNvPr id="24" name="Cube 23"/>
          <p:cNvSpPr>
            <a:spLocks noChangeAspect="1"/>
          </p:cNvSpPr>
          <p:nvPr/>
        </p:nvSpPr>
        <p:spPr bwMode="auto">
          <a:xfrm>
            <a:off x="959826" y="2036765"/>
            <a:ext cx="1285143" cy="1046163"/>
          </a:xfrm>
          <a:prstGeom prst="cube">
            <a:avLst>
              <a:gd name="adj" fmla="val 61698"/>
            </a:avLst>
          </a:prstGeom>
          <a:solidFill>
            <a:schemeClr val="accent3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Reposição</a:t>
            </a:r>
          </a:p>
        </p:txBody>
      </p:sp>
      <p:sp>
        <p:nvSpPr>
          <p:cNvPr id="25" name="Cube 24"/>
          <p:cNvSpPr>
            <a:spLocks noChangeAspect="1"/>
          </p:cNvSpPr>
          <p:nvPr/>
        </p:nvSpPr>
        <p:spPr bwMode="auto">
          <a:xfrm>
            <a:off x="1647093" y="2036765"/>
            <a:ext cx="1285142" cy="1046163"/>
          </a:xfrm>
          <a:prstGeom prst="cube">
            <a:avLst>
              <a:gd name="adj" fmla="val 61698"/>
            </a:avLst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0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Custo estimado</a:t>
            </a:r>
          </a:p>
        </p:txBody>
      </p:sp>
      <p:sp>
        <p:nvSpPr>
          <p:cNvPr id="26" name="Cube 25"/>
          <p:cNvSpPr>
            <a:spLocks noChangeAspect="1"/>
          </p:cNvSpPr>
          <p:nvPr/>
        </p:nvSpPr>
        <p:spPr bwMode="auto">
          <a:xfrm>
            <a:off x="965688" y="1635127"/>
            <a:ext cx="1965081" cy="1035050"/>
          </a:xfrm>
          <a:prstGeom prst="cube">
            <a:avLst>
              <a:gd name="adj" fmla="val 61698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0" rIns="36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prstClr val="white"/>
                </a:solidFill>
                <a:latin typeface="Calibri"/>
                <a:ea typeface="+mn-ea"/>
                <a:cs typeface="Arial" charset="0"/>
              </a:rPr>
              <a:t>Visualização de dados adicionais</a:t>
            </a:r>
          </a:p>
        </p:txBody>
      </p:sp>
      <p:sp>
        <p:nvSpPr>
          <p:cNvPr id="27" name="AutoShape 39"/>
          <p:cNvSpPr>
            <a:spLocks noChangeArrowheads="1"/>
          </p:cNvSpPr>
          <p:nvPr/>
        </p:nvSpPr>
        <p:spPr bwMode="auto">
          <a:xfrm>
            <a:off x="952500" y="1643064"/>
            <a:ext cx="1951892" cy="4221163"/>
          </a:xfrm>
          <a:prstGeom prst="cube">
            <a:avLst>
              <a:gd name="adj" fmla="val 29528"/>
            </a:avLst>
          </a:prstGeom>
          <a:solidFill>
            <a:schemeClr val="tx1">
              <a:alpha val="74901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srgbClr val="FFFFFF"/>
                </a:solidFill>
                <a:latin typeface="Calibri"/>
                <a:ea typeface="+mn-ea"/>
              </a:rPr>
              <a:t>Engenharia</a:t>
            </a:r>
          </a:p>
        </p:txBody>
      </p:sp>
      <p:sp>
        <p:nvSpPr>
          <p:cNvPr id="5" name="AutoShape 39"/>
          <p:cNvSpPr>
            <a:spLocks noChangeArrowheads="1"/>
          </p:cNvSpPr>
          <p:nvPr/>
        </p:nvSpPr>
        <p:spPr bwMode="auto">
          <a:xfrm>
            <a:off x="2329962" y="4608515"/>
            <a:ext cx="6013938" cy="1260475"/>
          </a:xfrm>
          <a:prstGeom prst="cube">
            <a:avLst>
              <a:gd name="adj" fmla="val 67255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rgbClr val="FFFFFF"/>
                </a:solidFill>
                <a:latin typeface="Calibri"/>
                <a:ea typeface="+mn-ea"/>
              </a:rPr>
              <a:t>Descrição do Item</a:t>
            </a:r>
          </a:p>
        </p:txBody>
      </p:sp>
      <p:sp>
        <p:nvSpPr>
          <p:cNvPr id="28" name="AutoShape 39"/>
          <p:cNvSpPr>
            <a:spLocks noChangeArrowheads="1"/>
          </p:cNvSpPr>
          <p:nvPr/>
        </p:nvSpPr>
        <p:spPr bwMode="auto">
          <a:xfrm>
            <a:off x="2340219" y="4194178"/>
            <a:ext cx="2327031" cy="1260475"/>
          </a:xfrm>
          <a:prstGeom prst="cube">
            <a:avLst>
              <a:gd name="adj" fmla="val 67255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prstClr val="black"/>
                </a:solidFill>
                <a:latin typeface="Calibri"/>
                <a:ea typeface="+mn-ea"/>
              </a:rPr>
              <a:t>Classificação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prstClr val="black"/>
                </a:solidFill>
                <a:latin typeface="Calibri"/>
                <a:ea typeface="+mn-ea"/>
              </a:rPr>
              <a:t>Fiscal (NCM)</a:t>
            </a:r>
          </a:p>
        </p:txBody>
      </p:sp>
      <p:sp>
        <p:nvSpPr>
          <p:cNvPr id="39" name="AutoShape 39"/>
          <p:cNvSpPr>
            <a:spLocks noChangeArrowheads="1"/>
          </p:cNvSpPr>
          <p:nvPr/>
        </p:nvSpPr>
        <p:spPr bwMode="auto">
          <a:xfrm>
            <a:off x="2432538" y="3983040"/>
            <a:ext cx="2126273" cy="1044575"/>
          </a:xfrm>
          <a:prstGeom prst="cube">
            <a:avLst>
              <a:gd name="adj" fmla="val 78809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Informações Fiscais</a:t>
            </a:r>
          </a:p>
        </p:txBody>
      </p:sp>
      <p:sp>
        <p:nvSpPr>
          <p:cNvPr id="40" name="AutoShape 39"/>
          <p:cNvSpPr>
            <a:spLocks noChangeArrowheads="1"/>
          </p:cNvSpPr>
          <p:nvPr/>
        </p:nvSpPr>
        <p:spPr bwMode="auto">
          <a:xfrm>
            <a:off x="3138854" y="1785939"/>
            <a:ext cx="1329103" cy="2419350"/>
          </a:xfrm>
          <a:prstGeom prst="cube">
            <a:avLst>
              <a:gd name="adj" fmla="val 13021"/>
            </a:avLst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Alíquota de IPI</a:t>
            </a:r>
          </a:p>
        </p:txBody>
      </p:sp>
      <p:sp>
        <p:nvSpPr>
          <p:cNvPr id="41" name="AutoShape 39"/>
          <p:cNvSpPr>
            <a:spLocks noChangeArrowheads="1"/>
          </p:cNvSpPr>
          <p:nvPr/>
        </p:nvSpPr>
        <p:spPr bwMode="auto">
          <a:xfrm>
            <a:off x="2878016" y="2070102"/>
            <a:ext cx="1329103" cy="2419350"/>
          </a:xfrm>
          <a:prstGeom prst="cube">
            <a:avLst>
              <a:gd name="adj" fmla="val 13021"/>
            </a:avLst>
          </a:prstGeom>
          <a:solidFill>
            <a:schemeClr val="tx2">
              <a:lumMod val="95000"/>
              <a:lumOff val="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Código Tributário</a:t>
            </a:r>
          </a:p>
        </p:txBody>
      </p:sp>
      <p:sp>
        <p:nvSpPr>
          <p:cNvPr id="42" name="AutoShape 39"/>
          <p:cNvSpPr>
            <a:spLocks noChangeArrowheads="1"/>
          </p:cNvSpPr>
          <p:nvPr/>
        </p:nvSpPr>
        <p:spPr bwMode="auto">
          <a:xfrm>
            <a:off x="2612781" y="2357439"/>
            <a:ext cx="1329104" cy="2419350"/>
          </a:xfrm>
          <a:prstGeom prst="cube">
            <a:avLst>
              <a:gd name="adj" fmla="val 13021"/>
            </a:avLst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Regime de PIS/COFINS</a:t>
            </a:r>
          </a:p>
        </p:txBody>
      </p:sp>
      <p:sp>
        <p:nvSpPr>
          <p:cNvPr id="43" name="AutoShape 39"/>
          <p:cNvSpPr>
            <a:spLocks noChangeArrowheads="1"/>
          </p:cNvSpPr>
          <p:nvPr/>
        </p:nvSpPr>
        <p:spPr bwMode="auto">
          <a:xfrm>
            <a:off x="2407627" y="1620840"/>
            <a:ext cx="2284535" cy="3419475"/>
          </a:xfrm>
          <a:prstGeom prst="cube">
            <a:avLst>
              <a:gd name="adj" fmla="val 39097"/>
            </a:avLst>
          </a:prstGeom>
          <a:solidFill>
            <a:schemeClr val="accent2">
              <a:lumMod val="50000"/>
              <a:alpha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Fiscal</a:t>
            </a:r>
          </a:p>
        </p:txBody>
      </p:sp>
      <p:sp>
        <p:nvSpPr>
          <p:cNvPr id="47" name="AutoShape 39"/>
          <p:cNvSpPr>
            <a:spLocks noChangeArrowheads="1"/>
          </p:cNvSpPr>
          <p:nvPr/>
        </p:nvSpPr>
        <p:spPr bwMode="auto">
          <a:xfrm>
            <a:off x="3881804" y="4194178"/>
            <a:ext cx="4453304" cy="1260475"/>
          </a:xfrm>
          <a:prstGeom prst="cube">
            <a:avLst>
              <a:gd name="adj" fmla="val 67255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srgbClr val="FFFFFF"/>
                </a:solidFill>
                <a:latin typeface="Calibri"/>
                <a:ea typeface="+mn-ea"/>
              </a:rPr>
              <a:t>Classe de Suprimentos</a:t>
            </a:r>
          </a:p>
        </p:txBody>
      </p:sp>
      <p:sp>
        <p:nvSpPr>
          <p:cNvPr id="48" name="AutoShape 39"/>
          <p:cNvSpPr>
            <a:spLocks noChangeArrowheads="1"/>
          </p:cNvSpPr>
          <p:nvPr/>
        </p:nvSpPr>
        <p:spPr bwMode="auto">
          <a:xfrm>
            <a:off x="3881803" y="4014790"/>
            <a:ext cx="2791558" cy="1044575"/>
          </a:xfrm>
          <a:prstGeom prst="cube">
            <a:avLst>
              <a:gd name="adj" fmla="val 78809"/>
            </a:avLst>
          </a:prstGeom>
          <a:solidFill>
            <a:schemeClr val="tx1">
              <a:lumMod val="85000"/>
              <a:lumOff val="15000"/>
              <a:alpha val="8352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Informações Logísticas</a:t>
            </a:r>
          </a:p>
        </p:txBody>
      </p:sp>
      <p:sp>
        <p:nvSpPr>
          <p:cNvPr id="49" name="AutoShape 39"/>
          <p:cNvSpPr>
            <a:spLocks noChangeArrowheads="1"/>
          </p:cNvSpPr>
          <p:nvPr/>
        </p:nvSpPr>
        <p:spPr bwMode="auto">
          <a:xfrm>
            <a:off x="4548554" y="1770064"/>
            <a:ext cx="933450" cy="2463800"/>
          </a:xfrm>
          <a:prstGeom prst="cube">
            <a:avLst>
              <a:gd name="adj" fmla="val 17358"/>
            </a:avLst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Nível de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Lead Time</a:t>
            </a:r>
          </a:p>
        </p:txBody>
      </p:sp>
      <p:sp>
        <p:nvSpPr>
          <p:cNvPr id="50" name="AutoShape 39"/>
          <p:cNvSpPr>
            <a:spLocks noChangeArrowheads="1"/>
          </p:cNvSpPr>
          <p:nvPr/>
        </p:nvSpPr>
        <p:spPr bwMode="auto">
          <a:xfrm>
            <a:off x="5608027" y="1766889"/>
            <a:ext cx="933450" cy="2463800"/>
          </a:xfrm>
          <a:prstGeom prst="cube">
            <a:avLst>
              <a:gd name="adj" fmla="val 17358"/>
            </a:avLst>
          </a:prstGeom>
          <a:solidFill>
            <a:schemeClr val="tx2">
              <a:lumMod val="95000"/>
              <a:lumOff val="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Tipo de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Armazenamento</a:t>
            </a:r>
          </a:p>
        </p:txBody>
      </p:sp>
      <p:sp>
        <p:nvSpPr>
          <p:cNvPr id="51" name="AutoShape 39"/>
          <p:cNvSpPr>
            <a:spLocks noChangeArrowheads="1"/>
          </p:cNvSpPr>
          <p:nvPr/>
        </p:nvSpPr>
        <p:spPr bwMode="auto">
          <a:xfrm>
            <a:off x="4328746" y="2066927"/>
            <a:ext cx="905608" cy="2433637"/>
          </a:xfrm>
          <a:prstGeom prst="cube">
            <a:avLst>
              <a:gd name="adj" fmla="val 15060"/>
            </a:avLst>
          </a:prstGeom>
          <a:solidFill>
            <a:schemeClr val="tx2">
              <a:lumMod val="95000"/>
              <a:lumOff val="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Limite de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Congelamento</a:t>
            </a:r>
          </a:p>
        </p:txBody>
      </p:sp>
      <p:sp>
        <p:nvSpPr>
          <p:cNvPr id="52" name="AutoShape 39"/>
          <p:cNvSpPr>
            <a:spLocks noChangeArrowheads="1"/>
          </p:cNvSpPr>
          <p:nvPr/>
        </p:nvSpPr>
        <p:spPr bwMode="auto">
          <a:xfrm>
            <a:off x="5395547" y="2065339"/>
            <a:ext cx="904142" cy="2433638"/>
          </a:xfrm>
          <a:prstGeom prst="cube">
            <a:avLst>
              <a:gd name="adj" fmla="val 15060"/>
            </a:avLst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Classe Contábil</a:t>
            </a:r>
          </a:p>
        </p:txBody>
      </p:sp>
      <p:sp>
        <p:nvSpPr>
          <p:cNvPr id="53" name="AutoShape 39"/>
          <p:cNvSpPr>
            <a:spLocks noChangeArrowheads="1"/>
          </p:cNvSpPr>
          <p:nvPr/>
        </p:nvSpPr>
        <p:spPr bwMode="auto">
          <a:xfrm>
            <a:off x="4097216" y="2322514"/>
            <a:ext cx="923192" cy="2443163"/>
          </a:xfrm>
          <a:prstGeom prst="cube">
            <a:avLst>
              <a:gd name="adj" fmla="val 16209"/>
            </a:avLst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Grupo de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Inventário</a:t>
            </a:r>
          </a:p>
        </p:txBody>
      </p:sp>
      <p:sp>
        <p:nvSpPr>
          <p:cNvPr id="54" name="AutoShape 39"/>
          <p:cNvSpPr>
            <a:spLocks noChangeArrowheads="1"/>
          </p:cNvSpPr>
          <p:nvPr/>
        </p:nvSpPr>
        <p:spPr bwMode="auto">
          <a:xfrm>
            <a:off x="5149362" y="2322514"/>
            <a:ext cx="924657" cy="2443163"/>
          </a:xfrm>
          <a:prstGeom prst="cube">
            <a:avLst>
              <a:gd name="adj" fmla="val 16209"/>
            </a:avLst>
          </a:prstGeom>
          <a:solidFill>
            <a:schemeClr val="tx2">
              <a:lumMod val="95000"/>
              <a:lumOff val="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Origem do Item</a:t>
            </a:r>
          </a:p>
        </p:txBody>
      </p:sp>
      <p:sp>
        <p:nvSpPr>
          <p:cNvPr id="61" name="AutoShape 39"/>
          <p:cNvSpPr>
            <a:spLocks noChangeArrowheads="1"/>
          </p:cNvSpPr>
          <p:nvPr/>
        </p:nvSpPr>
        <p:spPr bwMode="auto">
          <a:xfrm>
            <a:off x="3881804" y="1616077"/>
            <a:ext cx="2847243" cy="3455987"/>
          </a:xfrm>
          <a:prstGeom prst="cube">
            <a:avLst>
              <a:gd name="adj" fmla="val 29593"/>
            </a:avLst>
          </a:prstGeom>
          <a:solidFill>
            <a:schemeClr val="tx1">
              <a:alpha val="74901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srgbClr val="FFFFFF"/>
                </a:solidFill>
                <a:latin typeface="Calibri"/>
                <a:ea typeface="+mn-ea"/>
              </a:rPr>
              <a:t>Logística</a:t>
            </a:r>
          </a:p>
        </p:txBody>
      </p:sp>
      <p:sp>
        <p:nvSpPr>
          <p:cNvPr id="63" name="AutoShape 39"/>
          <p:cNvSpPr>
            <a:spLocks noChangeArrowheads="1"/>
          </p:cNvSpPr>
          <p:nvPr/>
        </p:nvSpPr>
        <p:spPr bwMode="auto">
          <a:xfrm>
            <a:off x="5971442" y="4014790"/>
            <a:ext cx="2327031" cy="1044575"/>
          </a:xfrm>
          <a:prstGeom prst="cube">
            <a:avLst>
              <a:gd name="adj" fmla="val 78809"/>
            </a:avLst>
          </a:prstGeom>
          <a:solidFill>
            <a:schemeClr val="tx1">
              <a:lumMod val="85000"/>
              <a:lumOff val="15000"/>
              <a:alpha val="8352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Informações Compras</a:t>
            </a:r>
          </a:p>
        </p:txBody>
      </p:sp>
      <p:sp>
        <p:nvSpPr>
          <p:cNvPr id="64" name="Cube 63"/>
          <p:cNvSpPr>
            <a:spLocks/>
          </p:cNvSpPr>
          <p:nvPr/>
        </p:nvSpPr>
        <p:spPr bwMode="auto">
          <a:xfrm>
            <a:off x="6249866" y="3884615"/>
            <a:ext cx="1620715" cy="900113"/>
          </a:xfrm>
          <a:prstGeom prst="cube">
            <a:avLst>
              <a:gd name="adj" fmla="val 61698"/>
            </a:avLst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4" tIns="45718" rIns="91434" bIns="4571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Calibri"/>
                <a:ea typeface="+mn-ea"/>
              </a:rPr>
              <a:t>Lead Time</a:t>
            </a:r>
          </a:p>
        </p:txBody>
      </p:sp>
      <p:sp>
        <p:nvSpPr>
          <p:cNvPr id="65" name="Cube 64"/>
          <p:cNvSpPr>
            <a:spLocks/>
          </p:cNvSpPr>
          <p:nvPr/>
        </p:nvSpPr>
        <p:spPr bwMode="auto">
          <a:xfrm>
            <a:off x="6249866" y="3541714"/>
            <a:ext cx="1620715" cy="900113"/>
          </a:xfrm>
          <a:prstGeom prst="cube">
            <a:avLst>
              <a:gd name="adj" fmla="val 61698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4" tIns="45718" rIns="91434" bIns="4571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Calibri"/>
                <a:ea typeface="+mn-ea"/>
              </a:rPr>
              <a:t>Investimento</a:t>
            </a:r>
          </a:p>
        </p:txBody>
      </p:sp>
      <p:sp>
        <p:nvSpPr>
          <p:cNvPr id="66" name="Cube 65"/>
          <p:cNvSpPr>
            <a:spLocks/>
          </p:cNvSpPr>
          <p:nvPr/>
        </p:nvSpPr>
        <p:spPr bwMode="auto">
          <a:xfrm>
            <a:off x="6249866" y="3200402"/>
            <a:ext cx="1620715" cy="900112"/>
          </a:xfrm>
          <a:prstGeom prst="cube">
            <a:avLst>
              <a:gd name="adj" fmla="val 61698"/>
            </a:avLst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4" tIns="45718" rIns="91434" bIns="4571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Calibri"/>
                <a:ea typeface="+mn-ea"/>
              </a:rPr>
              <a:t>Custo do item</a:t>
            </a:r>
          </a:p>
        </p:txBody>
      </p:sp>
      <p:sp>
        <p:nvSpPr>
          <p:cNvPr id="67" name="Cube 66"/>
          <p:cNvSpPr>
            <a:spLocks/>
          </p:cNvSpPr>
          <p:nvPr/>
        </p:nvSpPr>
        <p:spPr bwMode="auto">
          <a:xfrm>
            <a:off x="6249866" y="2857502"/>
            <a:ext cx="1620715" cy="900112"/>
          </a:xfrm>
          <a:prstGeom prst="cube">
            <a:avLst>
              <a:gd name="adj" fmla="val 61698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4" tIns="45718" rIns="91434" bIns="4571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Calibri"/>
                <a:ea typeface="+mn-ea"/>
              </a:rPr>
              <a:t>Split</a:t>
            </a:r>
          </a:p>
        </p:txBody>
      </p:sp>
      <p:sp>
        <p:nvSpPr>
          <p:cNvPr id="68" name="Cube 67"/>
          <p:cNvSpPr>
            <a:spLocks/>
          </p:cNvSpPr>
          <p:nvPr/>
        </p:nvSpPr>
        <p:spPr bwMode="auto">
          <a:xfrm>
            <a:off x="6249866" y="2516190"/>
            <a:ext cx="1620715" cy="900113"/>
          </a:xfrm>
          <a:prstGeom prst="cube">
            <a:avLst>
              <a:gd name="adj" fmla="val 61698"/>
            </a:avLst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4" tIns="45718" rIns="91434" bIns="4571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Calibri"/>
                <a:ea typeface="+mn-ea"/>
              </a:rPr>
              <a:t>Vigência</a:t>
            </a:r>
          </a:p>
        </p:txBody>
      </p:sp>
      <p:sp>
        <p:nvSpPr>
          <p:cNvPr id="69" name="Cube 68"/>
          <p:cNvSpPr>
            <a:spLocks/>
          </p:cNvSpPr>
          <p:nvPr/>
        </p:nvSpPr>
        <p:spPr bwMode="auto">
          <a:xfrm>
            <a:off x="6249866" y="2173290"/>
            <a:ext cx="1620715" cy="900113"/>
          </a:xfrm>
          <a:prstGeom prst="cube">
            <a:avLst>
              <a:gd name="adj" fmla="val 61698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4" tIns="45718" rIns="91434" bIns="4571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Calibri"/>
                <a:ea typeface="+mn-ea"/>
              </a:rPr>
              <a:t>Fornecedor</a:t>
            </a:r>
          </a:p>
        </p:txBody>
      </p:sp>
      <p:sp>
        <p:nvSpPr>
          <p:cNvPr id="70" name="Cube 69"/>
          <p:cNvSpPr>
            <a:spLocks/>
          </p:cNvSpPr>
          <p:nvPr/>
        </p:nvSpPr>
        <p:spPr bwMode="auto">
          <a:xfrm>
            <a:off x="6249866" y="1831977"/>
            <a:ext cx="1620715" cy="900112"/>
          </a:xfrm>
          <a:prstGeom prst="cube">
            <a:avLst>
              <a:gd name="adj" fmla="val 61698"/>
            </a:avLst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4" tIns="45718" rIns="91434" bIns="4571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prstClr val="white"/>
                </a:solidFill>
                <a:latin typeface="Calibri"/>
                <a:ea typeface="+mn-ea"/>
              </a:rPr>
              <a:t>Preço unitário</a:t>
            </a:r>
          </a:p>
        </p:txBody>
      </p:sp>
      <p:sp>
        <p:nvSpPr>
          <p:cNvPr id="71" name="AutoShape 39"/>
          <p:cNvSpPr>
            <a:spLocks noChangeArrowheads="1"/>
          </p:cNvSpPr>
          <p:nvPr/>
        </p:nvSpPr>
        <p:spPr bwMode="auto">
          <a:xfrm>
            <a:off x="5943600" y="1674814"/>
            <a:ext cx="2391508" cy="3397250"/>
          </a:xfrm>
          <a:prstGeom prst="cube">
            <a:avLst>
              <a:gd name="adj" fmla="val 32609"/>
            </a:avLst>
          </a:prstGeom>
          <a:solidFill>
            <a:schemeClr val="accent1">
              <a:lumMod val="75000"/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Compras</a:t>
            </a:r>
          </a:p>
        </p:txBody>
      </p:sp>
      <p:sp>
        <p:nvSpPr>
          <p:cNvPr id="55" name="AutoShape 39"/>
          <p:cNvSpPr>
            <a:spLocks noChangeAspect="1" noChangeArrowheads="1"/>
          </p:cNvSpPr>
          <p:nvPr/>
        </p:nvSpPr>
        <p:spPr bwMode="auto">
          <a:xfrm>
            <a:off x="8042031" y="1762127"/>
            <a:ext cx="1027234" cy="3675062"/>
          </a:xfrm>
          <a:prstGeom prst="cube">
            <a:avLst>
              <a:gd name="adj" fmla="val 11614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Tipo de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Linha</a:t>
            </a:r>
          </a:p>
        </p:txBody>
      </p:sp>
      <p:sp>
        <p:nvSpPr>
          <p:cNvPr id="56" name="AutoShape 39"/>
          <p:cNvSpPr>
            <a:spLocks noChangeAspect="1" noChangeArrowheads="1"/>
          </p:cNvSpPr>
          <p:nvPr/>
        </p:nvSpPr>
        <p:spPr bwMode="auto">
          <a:xfrm>
            <a:off x="7952642" y="1855790"/>
            <a:ext cx="1027235" cy="3673475"/>
          </a:xfrm>
          <a:prstGeom prst="cube">
            <a:avLst>
              <a:gd name="adj" fmla="val 11614"/>
            </a:avLst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Código do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Planejador</a:t>
            </a:r>
          </a:p>
        </p:txBody>
      </p:sp>
      <p:sp>
        <p:nvSpPr>
          <p:cNvPr id="57" name="AutoShape 39"/>
          <p:cNvSpPr>
            <a:spLocks noChangeAspect="1" noChangeArrowheads="1"/>
          </p:cNvSpPr>
          <p:nvPr/>
        </p:nvSpPr>
        <p:spPr bwMode="auto">
          <a:xfrm>
            <a:off x="7864719" y="1951040"/>
            <a:ext cx="1027235" cy="3673475"/>
          </a:xfrm>
          <a:prstGeom prst="cube">
            <a:avLst>
              <a:gd name="adj" fmla="val 11614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Criticidade</a:t>
            </a:r>
          </a:p>
        </p:txBody>
      </p:sp>
      <p:sp>
        <p:nvSpPr>
          <p:cNvPr id="58" name="AutoShape 39"/>
          <p:cNvSpPr>
            <a:spLocks noChangeAspect="1" noChangeArrowheads="1"/>
          </p:cNvSpPr>
          <p:nvPr/>
        </p:nvSpPr>
        <p:spPr bwMode="auto">
          <a:xfrm>
            <a:off x="7763608" y="2055815"/>
            <a:ext cx="1027234" cy="3673475"/>
          </a:xfrm>
          <a:prstGeom prst="cube">
            <a:avLst>
              <a:gd name="adj" fmla="val 11614"/>
            </a:avLst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Linha de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Negócio</a:t>
            </a:r>
          </a:p>
        </p:txBody>
      </p:sp>
      <p:sp>
        <p:nvSpPr>
          <p:cNvPr id="59" name="AutoShape 39"/>
          <p:cNvSpPr>
            <a:spLocks noChangeAspect="1" noChangeArrowheads="1"/>
          </p:cNvSpPr>
          <p:nvPr/>
        </p:nvSpPr>
        <p:spPr bwMode="auto">
          <a:xfrm>
            <a:off x="7658101" y="2170115"/>
            <a:ext cx="1027234" cy="3673475"/>
          </a:xfrm>
          <a:prstGeom prst="cube">
            <a:avLst>
              <a:gd name="adj" fmla="val 11614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Categoria de Contagem Ciclo</a:t>
            </a:r>
          </a:p>
        </p:txBody>
      </p:sp>
      <p:sp>
        <p:nvSpPr>
          <p:cNvPr id="60" name="AutoShape 39"/>
          <p:cNvSpPr>
            <a:spLocks noChangeAspect="1" noChangeArrowheads="1"/>
          </p:cNvSpPr>
          <p:nvPr/>
        </p:nvSpPr>
        <p:spPr bwMode="auto">
          <a:xfrm>
            <a:off x="7653704" y="1643064"/>
            <a:ext cx="1463920" cy="4230688"/>
          </a:xfrm>
          <a:prstGeom prst="cube">
            <a:avLst>
              <a:gd name="adj" fmla="val 38602"/>
            </a:avLst>
          </a:prstGeom>
          <a:solidFill>
            <a:schemeClr val="tx1">
              <a:alpha val="74901"/>
            </a:schemeClr>
          </a:solidFill>
          <a:ln w="9525">
            <a:noFill/>
            <a:miter lim="800000"/>
            <a:headEnd/>
            <a:tailEnd/>
          </a:ln>
        </p:spPr>
        <p:txBody>
          <a:bodyPr lIns="36000" rIns="3600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srgbClr val="FFFFFF"/>
                </a:solidFill>
                <a:latin typeface="Calibri"/>
                <a:ea typeface="+mn-ea"/>
              </a:rPr>
              <a:t>Logística</a:t>
            </a:r>
          </a:p>
        </p:txBody>
      </p:sp>
      <p:sp>
        <p:nvSpPr>
          <p:cNvPr id="62" name="Título 2"/>
          <p:cNvSpPr>
            <a:spLocks noGrp="1"/>
          </p:cNvSpPr>
          <p:nvPr>
            <p:ph type="title" idx="4294967295"/>
          </p:nvPr>
        </p:nvSpPr>
        <p:spPr bwMode="auto">
          <a:xfrm>
            <a:off x="385273" y="188640"/>
            <a:ext cx="7993063" cy="838200"/>
          </a:xfrm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  <a:noAutofit/>
          </a:bodyPr>
          <a:lstStyle/>
          <a:p>
            <a:r>
              <a:rPr lang="pt-BR" sz="2400" b="1" i="1" dirty="0" smtClean="0">
                <a:latin typeface="Arial" charset="0"/>
                <a:cs typeface="Arial" charset="0"/>
              </a:rPr>
              <a:t/>
            </a:r>
            <a:br>
              <a:rPr lang="pt-BR" sz="2400" b="1" i="1" dirty="0" smtClean="0">
                <a:latin typeface="Arial" charset="0"/>
                <a:cs typeface="Arial" charset="0"/>
              </a:rPr>
            </a:b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-547688" y="903040"/>
            <a:ext cx="3026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  <a:defRPr/>
            </a:pPr>
            <a:r>
              <a:rPr lang="pt-BR" sz="20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18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1 - CONCEITO </a:t>
            </a:r>
          </a:p>
        </p:txBody>
      </p:sp>
    </p:spTree>
    <p:extLst>
      <p:ext uri="{BB962C8B-B14F-4D97-AF65-F5344CB8AC3E}">
        <p14:creationId xmlns:p14="http://schemas.microsoft.com/office/powerpoint/2010/main" val="17269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1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500"/>
                            </p:stCondLst>
                            <p:childTnLst>
                              <p:par>
                                <p:cTn id="134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500"/>
                            </p:stCondLst>
                            <p:childTnLst>
                              <p:par>
                                <p:cTn id="138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500"/>
                            </p:stCondLst>
                            <p:childTnLst>
                              <p:par>
                                <p:cTn id="142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500"/>
                            </p:stCondLst>
                            <p:childTnLst>
                              <p:par>
                                <p:cTn id="146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0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4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8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2" presetID="1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6" presetID="1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500"/>
                            </p:stCondLst>
                            <p:childTnLst>
                              <p:par>
                                <p:cTn id="186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500"/>
                            </p:stCondLst>
                            <p:childTnLst>
                              <p:par>
                                <p:cTn id="194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500"/>
                            </p:stCondLst>
                            <p:childTnLst>
                              <p:par>
                                <p:cTn id="198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6500"/>
                            </p:stCondLst>
                            <p:childTnLst>
                              <p:par>
                                <p:cTn id="202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7500"/>
                            </p:stCondLst>
                            <p:childTnLst>
                              <p:par>
                                <p:cTn id="20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5" grpId="0" animBg="1"/>
      <p:bldP spid="2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5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150591" y="1084718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40000" lnSpcReduction="20000"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50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45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2 - Importância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t-BR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	</a:t>
            </a: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1800" kern="1200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	</a:t>
            </a:r>
          </a:p>
          <a:p>
            <a:pPr algn="just">
              <a:buNone/>
              <a:defRPr/>
            </a:pP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kern="12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1800" kern="1200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     </a:t>
            </a:r>
          </a:p>
          <a:p>
            <a:pPr algn="just">
              <a:buNone/>
              <a:defRPr/>
            </a:pPr>
            <a:r>
              <a:rPr lang="pt-BR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 </a:t>
            </a: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it-IT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18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000" dirty="0" smtClean="0"/>
          </a:p>
          <a:p>
            <a:pPr>
              <a:buNone/>
            </a:pPr>
            <a:r>
              <a:rPr lang="pt-BR" sz="1800" dirty="0" smtClean="0"/>
              <a:t>	</a:t>
            </a: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 algn="just">
              <a:lnSpc>
                <a:spcPct val="150000"/>
              </a:lnSpc>
              <a:buNone/>
            </a:pPr>
            <a:endParaRPr lang="pt-BR" sz="6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tângulo de cantos arredondados 1"/>
          <p:cNvSpPr/>
          <p:nvPr/>
        </p:nvSpPr>
        <p:spPr bwMode="auto">
          <a:xfrm>
            <a:off x="6012160" y="4490752"/>
            <a:ext cx="1152128" cy="36004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Sans" pitchFamily="1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656666" y="1988840"/>
            <a:ext cx="7920880" cy="318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Tributos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Comercio exterior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Controle estatístico aduaneiro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Benefícios fiscais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Regimes especiais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pt-BR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Tributações diferenciadas</a:t>
            </a:r>
          </a:p>
          <a:p>
            <a:pPr algn="just"/>
            <a:endParaRPr lang="pt-BR" sz="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400" b="1" i="1" dirty="0" smtClean="0">
                <a:latin typeface="Arial" charset="0"/>
                <a:cs typeface="Arial" charset="0"/>
              </a:rPr>
              <a:t/>
            </a:r>
            <a:br>
              <a:rPr lang="pt-BR" sz="2400" b="1" i="1" dirty="0" smtClean="0">
                <a:latin typeface="Arial" charset="0"/>
                <a:cs typeface="Arial" charset="0"/>
              </a:rPr>
            </a:b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7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77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/>
          </a:bodyPr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6</a:t>
            </a:fld>
            <a:endParaRPr lang="it-IT" dirty="0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22884" y="980728"/>
            <a:ext cx="8208963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80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pt-BR" sz="72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- HISTÓRICO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b="1" cap="all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pt-BR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6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pt-BR" sz="6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  <a:defRPr/>
            </a:pPr>
            <a:endParaRPr lang="it-IT" sz="6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pt-BR" sz="64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64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6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000" dirty="0" smtClean="0"/>
          </a:p>
          <a:p>
            <a:pPr>
              <a:buNone/>
            </a:pPr>
            <a:r>
              <a:rPr lang="pt-BR" sz="1800" dirty="0" smtClean="0"/>
              <a:t>	</a:t>
            </a: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 algn="just">
              <a:lnSpc>
                <a:spcPct val="150000"/>
              </a:lnSpc>
              <a:buNone/>
            </a:pPr>
            <a:endParaRPr lang="pt-BR" sz="6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data:image/jpeg;base64,/9j/4AAQSkZJRgABAQAAAQABAAD/2wBDAAkGBwgHBgkIBwgKCgkLDRYPDQwMDRsUFRAWIB0iIiAdHx8kKDQsJCYxJx8fLT0tMTU3Ojo6Iys/RD84QzQ5Ojf/2wBDAQoKCg0MDRoPDxo3JR8lNzc3Nzc3Nzc3Nzc3Nzc3Nzc3Nzc3Nzc3Nzc3Nzc3Nzc3Nzc3Nzc3Nzc3Nzc3Nzc3Nzf/wAARCACrASYDASIAAhEBAxEB/8QAGwAAAgMBAQEAAAAAAAAAAAAABAUCAwYAAQf/xAA9EAACAQMDAgQDBgQEBQUAAAABAgMABBEFEiExQQYTIlEyYXEHFCNCgbEzUpGhFUPB0RYkU2JyJTSCkuH/xAAaAQACAwEBAAAAAAAAAAAAAAACAwEEBQAG/8QAJREAAwACAgICAgMBAQAAAAAAAAECAxEEIRIxIkEFE1FhcUIU/9oADAMBAAIRAxEAPwD7cnwL9KD1U4gAHvRqfAPpQGsnEAPzqURXonA2II/oKuUhhQMEm2KLOemfrRkLI67k9+aNroR9i240i3F62oCIS3GMLu6CqoNNdZN85VgTkqBwKbsM9DSzVL77v5cEPquZThFHb5minb6F09CbV4bezlzEgG/kY96cWzOYI2LncF6Gl1zaG5uoYd2Vh5kb50zcZQqhwMYpylCapsVapbQ6imy6O6FTnYfzGgoYlhYvGm0KMBflTKSIKfXyR0oPULa6nj8q2KxqRy56irMtJFettg98IBD5yALIOSKceFroSWoGTnPFZSaKPT7drcvJcSk/iSMfirQeHnQqGXhPYdqHJM1LYWO6mkjYbgBk0LfXYjhAi9Uj8KP9araQoWLsBGBkk+1KI5ppZzMQFMvpiB42r3NZ2jVVbQVMinSbhbcAlfif+Zu9e+HIkNs5K7WDVK7lht9OljjZcheQD1rvDs8f3V8soJbuagkc4pZrTLFbvPsBkQZBIpnnjINA6rFJc2MkUIBkYcZ+tcjmI9ElFxBLPMVJLd+1MYLaCWT7xgFxx9Kzn/DN/vYvekZ5EScAVBI77SpgGZxzyCeCKkg28ZyoKdaH1KJbuHyS5C/nA7j2qFm7yRRTDPq/ap6kskdvJJCpZtp4/SuOQDpV2srtBaRiO3txgADrV2pWcF/AVG0TKOCOtZSz07XZmZhKtjbuTkAZd/8AYUcul3FmguDcySD3BqV7Br0JNS0iS3idBu3Nzz0rK3EXly7HXnvX0623ahB68F07HvSDWdIEkjPGijPxCvQ8HlpLwZ5jm8evJ2jMK42qSFKj5UXB5YXeyjHaq5bCWPPpOwUNNJsUR55NaNOWujFuG3oY6cEBaQ9zxTGR2IUxngckUmikA4U8Acii0uCi4JqvWF6KeXG3WyF9OLGWS5VVeVxgEjmutJd6pITy3xZoe8lE8iwxjfIOTnoBUI4pCx82QRxDlgneqrxNU/H0OULw+XsOnjNteIyH0uQQB2p5kbQT3rNwalG14Bs9IGEJ7Cmou41UhiaCcXtlTkYrek0X3UUORcTKHMfwg9qM0ibzQHYYJP8Aakkly0kTBORnkURpN5KsmyKEuD/al5ZcevQeDFXkjc2oXBIGK6q9OLGP8QjPyrqzaXZ7LC940Pk+BfpQGsjMA+tHR/Av0qi9hM6BBx86rI9CwOGP8CIMeAMir7cLGCN3LHNeiEoqITkL0NeeQMgnkg5pn0Vn7A9a1eHTYgoUzXMnEMCcs5/2pfp9pJbs93qEqNfzfEc8RjsozTL/AAyEXD3a4a6PAkfnaPYe1Kr7wxNdu0jahIHb2PFTOkDSbC7fChsSJnPPq61YMtuReopPJ4Zkt1Ro7uRz3JbgU5ihkREbcCVXBx3pyrYip0KtSv0skPmgs3ZQMmhbTV1vBtCNGV5G7vTyWOCUN5kSswHxEUnl8OGeUvDceSG9h0pivXsDxTKdYaGS0flDKF3cHkVZ4UDC3Yv8LHg1OHw3bWsMkPnNK0nLyMck0bYKlsiWyphRwtE3uegF1Q8+7JcxqsgymeR70v1DQGvJTL96dOPSq8ACmli5MeGXGO9E1n17NWNeJm7TR0t7abe5YnO52OcChLfSFuZjJbTOVVvUTwBWluoGNvMkYyWHFU6XavZxmOQhi5ycdqgINiXy4kTOcADnvS+91e3tJPLCvI/cKOlM8cj2oe4soZkZdihm/MByK4nRCzuIryISKoDD8pxkUr8QGKeDcCGZDglT/aoN4duHkIN88cZ6+WcE00TS7dIoolX8OM5wTnJ9ye9cC0V6SCunxK4IPUZo4MeQR26VLyxx8u1enAFSQkxBZzg6jJ5z435CgnpRk5gSGS3EoLlThc80Fq+jPcSeZbz+Vz19q803RbeySSb7081xKMPLI2cfIe1EkBb0gLw6Z2e4Yj09AffrRd1bg5JXr1pjEkKxCOIAKO471C49KDI9J4qxFOWUcsqzI6tbHytsY6+3tWW+5m4uHfGEj44HevoV1ZsYjLGRuY7Qp7Cl0GnLaxyRDDFstux1rRxcnWkZebh77MaYGV+Oh4zUslSAeTWofSkb1Y9J7UtvLAQ4eNMkHpWlHJmzKy8WpEV3IYEAUbC/Oait0yBSpBUjnPemeq6Wt7AEjbaV5HypDPoEgjDyXTYX8qnGaj9nfSJnDHj8mezTKs6tH1b2plLMwWPDDtkUuWAIokJ5HAzU1JkZc9WqVjfbYu5mta+gy71WCzOJE9TDHppno1+JXj2AjJ6H2pNBaRziRZdpY/zCi9KsXaYRmbYq9160jLNL/BX68b0l7PpmnupiypB+ldQmjkRxFUHGK6sW5+TPQ4OsaRqU4RfpXprwdBQs19CjFQxJ+QqiekbL2GRVfIOKmrB0DDuM1FvhyO1GhFAkk3luVYZ+lUi8w+COD0oG/vLe3WSe5nEMa9WakT+J7VwogjkkUfnximrQl7NhHMpJQ81GU45UcnrSfS9ThvJSgyjkfCe9N42ZY/UBkdKLX8C2DSoVb4uvavckIFzXtxcR7SXOOMnPFZp/EunvI0VvJJM6nBKDjP1pq7XYt730aCXDcjhh296qiBwpPGDzmksXiG3eTbIGTHc96cWNwj4J5HUGj9LoX9j62bMWP7irhzjB5FV2oBQEDir9ozxVCn2amPuUR3Hg/wBakCCenNLr7VbSymEUj5kIyUXkiirG6ju4zJEGAzjmhGIJrqhI6xgFjgGluparaWRVpZCD2UdTXaJ2NK4DFZyXxZaBT6XB7VdYeJ7K6Kook3E45Heu0dsfYqDDPHapA5AIr2oOa2LrpsrJGMgms9dWt08wSN2CGmWp63YQXRhDtNMvVIxnH1NQtNftJJSskDp9R0p+PK47SKuXAsnTZOzhltwA2cUeInPzB7URA0c6CSMgqelWSyJEheQhVAyTXVl8nsiOOpWtgT2nXjGRxQf3ERgnv3r2TxJYkMv4nHGQKofxFZYxtkP6V05KByYF9HjwEr6R0NCy2gkU8UbbajbXzYhVh354q2YeVEzqOKtRlZQyYF9mS1GIWz4K9u1IJgSSeRnsaa+IL62iYzSXHl5GNp5JPyrL3msebGrLDIAOrEYzWrgzKdbZj5+NVekddMWG3OPeqUYx4buKsiuIrk4KlWA4B71e0O+P0itBartMqb8PjSOhk8yUN7jpTvSwhxzg5pGYFjG93CKB6jRWkXgNyqRhnVuhxgUnNSU6bFvE8j+B9I0nBiORiuqOkbmh+Ej611eeyNeTPRYMNrGlo0+ARg9KXapEERCgxzzimQ6Cg9Tz5IxVFHoa9HtvnyoiD+UZq0nsaptT/wAumewqwtux3ohDYovNEtbi7N3eR+eE/hwkZUH3x71GPSI2bM1vCqn8qjtTliFBNAajfraIg6yyHbGo6k0a2xbehFqVlHp1yGhON3K+4p+vrgjL5VitJ72CS8ureBm9cfMjU6HDKOoAxRim9izVdJXU7QQSuRD/AJm04Lj2+lLLfTY7T0QW8ccKjCqq9a0s3KhRxnikmsG+C7NPizJ2ZugpkPfsXX9CXWNPQQmaNQjfmGOtF+HmLWYXnIbg0Hc+dbQhdQmM9xIRvKfCo9hTKyeAW4NuOBTpn+BVUzUaezAYY8dqtvroW8BZTmRuEHuaUWNw2AzHA716s5u7gT44+CFf3aqeWNUXuPl8p0Se1hSxmlKI1wRukkxzn2onw8xNq+Rj1V7qEQt9KlVOfTz8zVXhqQtZvu67qUWV7HDqrrhhkUt1Gwtlia4eBJGQZwRTMEHoaHv1d7ORY13ORwP1qAjP6RYreJNLLbRj1ekY6U2h0eySYSrEoK9FA4zSUWGurCxSWOJAeEXr+tdDqd/ZMI7lt0ufUrDtUkGsHAoXUMvH5KuUD8Mw6gV7bXXnorEYDDINCao00cUzqMkKSP6VCRzYDps2nRzvaWNvGEizvYgZZu9GXmmwzQmeGICT5DrWGshrz3Dtp9osSOebiUH1f+IpxFca1p2PvcjFD0bHFToHZqdJtpLa32ycZOQvtRkkSSoVkUMvsRQmmX33uEM2Aw60aDmoYS0Df4fZgf8At4//AKihp7S0DHEEYAHPpFMJGCqSTiketXLQ221T+JO20Y9qOFtistaQJpVuoknmwAu4iOmOOdrjr3oAO1tCkagHaAc0S91vjDHAOKsqWUKpGc1DQ9Psr2W/uYxcSsMIh52fSg1s7eaNHMCBGHq4/tTXX7qJwiIwe5PKopyQPnSGGDWGTyzi3t85eQjJx8qdL/kVSXtCy6sYoNTUxKCpx+nPSnb2kAKgoACMnjvQAW3bU0j3sVUYRifian+xdqpcDBA61bx3UrplLLEv2hNcaZZMpluxujTlY+xP+taHwvbW88SvHAijPHFCXlks+nME9ZHtRHh66WwiCeXI3PAA5pPIybT7HcXCvJaRsEto4/gXg11W27O8QaRNjH8vtXVk+TN9T0WL8I+lC6j/AAhj3oteFFD3qNIgVByTQoJ+joP4KHHYVLYBkjvXkaGOJVPJA5r0nI44okJehfq2oQabbGa5PGcKo5Zz2AFLNPtLl3OpaiMXDj8KHtEv+9MW0xHuzfT/AI8yZ8oN8Mf0Hv8AOlN3pOr3TmQXig/yrjFMTFOdjaGALuY8u/xNVpyoI64FZ4abqsTCN7ksxPAGKfLHIsCKTllGGPvR72Lc6BbzUoLSItcOAAM470LbanBqKMLcn35GM0Te2UFwC80Ssdu3JJrOT6LqJk2WDKnPpbOMCjTSAc7XQXrscaWpYABgNwz1oTw8sn3R5sjYx6GrF0G6t4XF3cma5l6uegHsBVsMX3dRaRAlT/arMLa6K1v6Y4tbQXA25Ko3JHvUb3Sb+5lzBMsCIMIFOMCmOlRGKILycDqaYlcqcdcVRzVutGhxo1OzPQ6ZcQ2ki3V00kjDAJPpFLLa1vPvQjgnLRlsHyzgVo76KR7GcAEttwAKo0Wzkt7fZKNrscge1KLI1t4/LjALZIABND3eqWto4SWT1HsOcUSiEMcnjFCXWmW8qOVjUSnkNUEhEU0V1DviOQaUeIoI2RJujpwcdaBbStWZ2Szult1PxPgH+1Nl0tFhhieRpFU5d2PLmpIL9HjI0+Lf160XLjadwBXHIr2PAG0DGKhtO9s8qag4R2Uol1XMjYUAhF7Cmt1Akls0cwUjqtINR0+6W6JtWGAcgmrtM0+7i3yaheGeZxhOMLGPkBREPoJ8Oht8w6oMAf3p4BigLBFtkES4I7t70eDmopNHTSYPOuXVRzu60tmhF7qLd47dcD60znDqruoJYjCioafbm3hIk5kY5Y1KeiKny6Yk1GJoYiyg5zSNtU2t5RPq6YNbe9gWSIjFYbxBo8nneZGDxzxWpw7i/jZic3Fkx9yKry7FiWMIHmyfG55NXR62GiQSnKFcGqrvTxcqrq2GA5z3pNPo92i+qcBM8gVfmMe9NGdV5Etpntzdot2ghOFzkH51oobppym9xyB196y8drGlyqsScHin9tZSTyKS2FA6Cm1iiFsUs15Hocpew2mElkVSeoFajRpoLqLfCgwO5XmkNppdtOAJY1LEYBY85phbaXfxOEgmWOP+bg8fSsLlVt6PQ8GNLZpAa6qoIRFEEyWx1Y9TXVRNQuHwiuNcOlRZ1X4mA+priTw14R3Fdkdc8VxPPFEKZBlLd+KgyrwRwRVrHaM5oGXULNXCvcR574YUSFsLJGMnmqZgNvAOD7VFZ4pCBE6svyNSfAwAf60SWhVMHdQqFgcgjv2ocynJZPy8GpXEvll1mwq9j70FPf2dpKIpZkSSQZALCnSuhFf0EyerBxkivbaFHlBVQPnVcVxDMw8mVGz1ANNLSMKuQBU1XiiIjyoJjUItTzUe1eZ96qF9PS0izIrgFzuxzQlzcxwKGeRVHuTXRXKuN6SKyHuDU+JP7ApmwM1W0wwcVSWLnKtlflUXYR5ZioXvk1KkCsjZahGc4616p9eegoCXUbOMAm4jHPPqFRm1GAofKnjLYyBuHNF47F/saGLzxp171BZipHOVIpSk5m9RORUppsd+3Ao1iBedoLe7SPfx6vahX1AGMgEZoGadIxvmkVM/zGhTeWsnCTIT8jT4wyivee2NYbxVwTTW0ufNUk8DNZiJo95VzwelXWV5IsjKDgZ4BqcmDa6Axchy+zW11LrTU4HG2WaJZB1G6iHvrZAN00eD/wBwqg5aejWi1S2gggMMHkGhbmyjlQjGKsju7eXPlzI+P5TmrlIIzXJuXtHVM2tMwes6Y0BOwEKfas5d200fJ3EHqK+q3lrFOhDgYrK36WKybPPiLDr6hWzxed1pnn+Z+Pe9oy1vaFtmVOQOpp3bssAGeuKuCxJGzRlWA7is/PfMLvapOzOCKuJvP69GfUrjf6bHTplfaV5/etLb/AM1idMuVUqc/U1r7a6gCKGmTdjpurH5keLNv8fk80H11RVw4ypB+ldVDRspnpHGAcUvvoAi7tzMT1yaYjpQmo48kZ96lEP0TtuYEz7VZiowfwY/pVmKkDQg1y0vtQbyVuWtLFRmVkOHf5A9hQUHhyyWDdEZV54ZjnNaiZVZSJACtL727W1AJwYsYOKKexddGcKzabdAAnA5HsRWlV/OgViCCRms9qEktzPbxldpJyF7gVqoYV8tQDkAYo29CnLr0I9VjuryzNva7RM3HmMOIx7/AFrMP4ShivFnNxcXFzGvrkdiQa+jCFQp2gZNLNTubeyTMq5IHpRByalZER+poy6WctoxlG7ys4DexrT6XeNLYrIg3bWwfnQrSzXGmkzQi3WVgIo3+L6mmum2qWluIlwe5PvQ1Ww5nQUrbgDj6iqrmeOK3kkdgFUc1NzsUtSC9ulvJnRT+DFyxH5m7ChS2TT0Kr+ynvIZb66uHJxmOEHAVe3FFeG5JWtWRidocYzRc9sbfSbl5SS7LnPtx0obw67PaSLkH1cHFGgH6H8BClvVkk8igNXtPveWkuHSIDlVNE26nd68jIqvVVC2E3PbrU67AbM5YaRbXUkmZZPKDYGe9Rk0MW97+E8nlY6k81Cw1WaCFo7e0eQBv4hGBTCHVxMds8WxvcHpRpIGqeg62iTyVDblKn+tQ1GZkgYWwBmPCZ6frUhcNtycc9KouJk8p5G6gHFOmStVCFdGimuf+fvJbi5YZcbvSvyAqN1o4tYw0DEgdj1FKV1yOxvZwA9xK3IVOo570UPEk7Nte22xt196cpT9AOmvYdaSSNGVk3Ag8E96MaN/JIExjJ7iqbNo7td8bcDtTARq64bjintpLRXTbewGHRbYuJpbybLNzhqaLo1s5CrcSFTzyaEf8MFQwIoaHWWtIpDICxY7Iz2qpm4/lPki3x+V414sdeHoI4ryYopES8ZPc1piwUDHSkmijybZEf1bxvJ+dN1cOgI6VntdmsmKdVs5tQYtd3b21gn+XGxVpPqfb5Utu/Ddk1t5tqWUMOpPamfiEk2yMSBErc0pj15jEtlBavcTH0rt6D60UPTF5VuTJ3cx0+68jexAOOvFCzDMu4/Ce4qzWbeY6r+NtLDhwvY1JIkdghkwCP0r03GSmdo8dzaq70y2FLueRYYJ/Jh6yTD4sewraaBo9iId0Msr/wDe7ZJNZhrJ4NPwp4bHK1q/DM8UViscsigr3NZXPab2ja/FS5nseQxGH054966rIpEmjDRnK9j711ZRulwoXUf4Q+tFDpQmpbvLXHPNQGy22H4CfSrapgDJGgORhelXA5GakFFN0E8hzIwVQCST0FZO3Y61OkzbotPtyfKBHM7e/wBKc6lYT6ncbbpzHp8fLRL1mPz+VI7/AFyb7yLa10xwkZ2odpHFSmC5Q7s7czTm6mOJPhXPYU2gXy49uc/OshDq2qRq0ctqApPBOa1NoXeCNzwCvI9jXHLoILAckgD3NUO8TPuGxmHcc4oTVtPmv0wty0aAfCveswtzcaXMwhhkkYcFcE5rkQxzrlsWj+8BySp5B7CrNBvfNs2ViSVOAaC3ale6a0t1biDf6UiByfqaM0mya0tTESC55Y0SFlmpXUwtjDFHud+M+3zrMN96spkjtLd5Y0BJ38bm962kCFuWAx0qx4lYABRXbIaMdHe6nLYTi8twEORt75qiwlvbX0QW+1XPIbrWqv4QtrKw4ZRkVVo0eYDJKpL54LUWwWFRu7WoLKN4UZFeKYZE9eB8mPWiMAEnsetI9Y0qSZjcCd22/wCWvAokxQfPdRoqjjaeOKQa/bRwYuozhGHrWgpL+7tVMcVo8xHwrg8frXXcOpXdmqXTIHdssF6IPanTK+hV017DrK48zTkY8t0H0qcxV7dwwwrKQTQ0Si2iSIHCqMfWiImjnSSPOOKsJaRWb2xDpU1rFcypawqqrnJxyxoq9iS9t2wApUZBpbeWdxYXLMkTEHoVHWibEX88TNNb+VEo9I7tTZ8WhdOkd4dQjzVJ9j+9P3uQtvsKj60u0y1a3jbcfWxyflVtwcPt/Ke1d479g+S+gecDGUbIPGCaVMxa9WJRlY/UwPQGmFyoKl9pKoO3vVGlWjGJ5ZwfMkYnB9qbta0J735Go0W+MwVWwNoxgVoLcbIiG7nNY+3ZrbAVCPnWhsXkkjGGyO4rO5OFJ+SNXicl18WUXtuILj75fSGZjxDb/lX50ztoVNucKI2kHJXtQOvW8kkcckYLbM5xQcGr6gAtrbWLTSdA7ZCge5NUzQEXijSfuc3mqSTncG7n60ntpotxW4j4J4Jrc6jpVzqE8CSy8KMyHHB+QpDrmnpbsV8vGT6flWtwc/XhRhfk+Nulkks0qSEwiKU4UHgnpin+n6dp83qQeYAemeKxE+nyzxhjO6pj4V96d6BcXVjiCO2eXcOBSeYlsf8Aj9pJG6RQqgKMAdBXVRaCcQgz4Mh5IHQV1ZujaT6CR0rwgE9K5eg+lemoCOxXle11ccdVL26NKJNoDDvjrVueareZFOC6g+xNSQyL26SSKzopC9M9qs2gNxXK4IBBB+lSyDXEdETxVTQr5m8AZ78Va1VyMo+NgvHc1wLIeTl8fk7jNSSJY+QKhbTpIMBl64GD1q8ntUgESfaoMcc+9TaoEj+lEhdMqnw6FSuVPWoKQIwvt2qbsCCGOKqDk+k/1FGkKpsmxbGOKrLEKQK5ZMk7u1dIAFyWGKLQGwadiUIVRz8qXeUX37l5o0ysWYNtx2OapMgDEZHPfNPnoTTbFzQZbDGuijEcjFR+taHTo4TbyySIDtPJNK/EYWylinQYgl9OR0Bo5zry8GRfHr9fmgF7pvMC8Mw7Gq7i6YqEY4HsKg+TiTcFz0bsabiOA+GJrkojOqN6/wBafdxjSeitjx3lbSfoUQybjwavKoynK54pZplwsiAhga0+k6X5i/eLo7Y+oXpke9TlyTC8tg4cd3XikJw2+IIUG32Aq6CDzOApHzIonUPFuhaYzRQxrMycHYBjP1oW1+0DSpuJbVo1PGQAcVVfIeupLv8A5Jb7sk8BSUBCSeppzprMmAVwKS2ur213qWbYBomb0/SteVhEoi2qGIyPnQZs25SaCwcVqm0yakMK9IGOAB9KVWmop94kt3OGjO0g1a+opHKVdlB7Amqmi+n12Hj50s1WxS4IOwE9s0bay+cS/G0Dr2qnVryK0sfvDY27gAfrUzbitoG8f7IaYkWyUeh1xjkZ6U8t4FEaHaAwHUdqGtJI7wJKMEGmG5IwAWA+pp2XI7K+HF+tsujBC4JzXV0ZBGR0rqrMvz6Jc7eOuKX30bKAzSEk9qYgcUHqYLQcdagIIg/gpnrip9aqtARbx7uTtFXVxwo1ZdRun+72Egtov824IyQPZRS6PwuhzJHeyyv/ADOSc1pXRZVKsMivHdIYyTgKoqQTMRfedNutrueO3YitNG2VVh0YdqSa0fvDWxjB3P0Hyp3bpsiVfYVxC9gmrzXcVuRp8QkuW4XccBfmazy6DLcOZb7UpZrrGWAyFHyFa9hSvUZrOxgeWV/Lxyfc1JD9mfl06exQSRyEBmyGB6VqNNnNxaq7n1dDSSe8fVdMLwwvFE5AjMnBY++PanOnWxtbJYydz9TUgFs0mwnIpe90sW6SXhF5LfKjpo2aIjJ57UhvH892tFICReqQnuey0SF0L9Qiu70teS3RS3HMcK8ce5pp4eBNowjYuA3ftVMkDvp03m8Ow4A7D2q7wpEUglycYfpRPoHW0NDGSCSOaSapBLfIbZ7g26dzWgvEeWEiI4btSbVoJTo0rNy47ntzUqgXAjtdDc5jjvncA4zmvIdFlt7sh5nYD1biePpS3TNfjiDRLHJI6n1FelPbfWYblFRkaNvc802GtirlpdI0WnBf8PuNpz6T+1ZvwpfDxHoF3pN2R95t9yox9hwrfpxWh0kH/D7rPfd+1fN/Ctw+n6o14nwo7CQe655pbnyt6LE0pxzsri0y7uL17fUb1xLExUwqcBAK2ksH3b7PbuJCTthfB/Wl3jq0it5IPElsGaF0CTbP1Ib98/pTBLoXP2eXExBwYX6/Wju/LGv9F48bjI19aMj9nitdvFDIc5PP05rUfabrElhp8On2j+XJcD1EdlFIfsxVfvsDDGMGrPtViZ9e0/PwNCQP61N/K5TBxpTjql/JmNL8KTX4MktyRntmjT4MjiUsLw5H5aeaWoit0AO0Y5oqSRVimmI7FV+tXFgUrbKFcmm9IUeEbUW2oIQSQrhSSfmK1/jHVDpOt6HcF9sRkdZf/EjBpNo1qlv5LE5eSQMc1d9q4QrpoYZ9T4/oKqZ8aVSkXuLlqoqn/RDx9Z3cWr21xbXRtra5G2Z167hjH+tWReHleBLiC6eRgvV+9E3kf/EfgU7WP3mABge+5T/tmq/BWvW15FDp7kmcj4R2x1qv/wA6/gs/9b+mMr65bw/4Ud5W/Hl9IHzP/wCZofxSzP4Jt3zyfKJP6Uo+0W6a+1S30yE+iEbn54JNO/FEe3wVCn8oj/alDwDR5r+5sEtdNZY5CPXcP0jHyHc03sdDTbuN9LcSA4Z2PU0r0VWGiExHaxwCa0Oiyotr5ZKhlOetGKC7SNoMox6dK6r0dJ13Ic44yK6hGJdF46UJqP8ACAosfCKE1L+D+tCMLbXIijVh+XrV1Uwn8OL6Cp/zVxB67KqksQB7nikCXLa1elYD/wCmwH1yf9VvYfIUH9odxNDpNvHFIyLNOqSbTjcpPIp9bQRW1tbwwIscaqMKvSpRDOSAG4M8gAxxGPYUYvXioHlcn2qUPwiuIRM80JNb2k0gMqRu45GccUt8UXM0FsPJkZM9cVmtNurj/EXJmckoM5PzrjmaHWoX8wSCTMafk9qJ0S7+8QHdklTtpX4imkS1iKuQWTn50R4cGNPlb82/rRIWx3dSOsWIVLSNwvyrO3MiWbrD5DzkNudgp9TVowTuH0qRVTklV/pXejvfszslzc3VjOWtWijAOG7mlmm6w+nSGI27OrnljxWtZjtlHGAOBiktnFHPMWlRWIJxkVKZDlMbQXaMcnjcAcVdciKSFllUMjdQe9AKAHyBzWX8Q310NUWITuI/5QcUzxTE7a6NWtlYhcQ28SjHQKKRazpaQkTwYCt+X2NNdDJezBckke9B6w7fdpBk4DjFdojy37Geikto8hI52kH+lYLw9bLK9wkgwCWGfat/owA0dsfyn9qx3hkAvcZHdqGaasZcp40N/DM9rcW11oMpMkaqdm/uD2/Srby2ay8EahaSD1Qo69OoycH+lIbRjBrNq8R2sZcEitf4w48M6kR/0Wqci1XX2The47+j5d9n9y8Mu9P8shgPfrX0Pxbo6+JNKhubEq1xCd8fPxDuv7/rXzPwOcKx74H+tbvwfdTjWprYSt5BXds7Zp+SfgrXtFbDW8jxv0xRBujh2SKySL6SrDBFRZxPdQ2u70KQWxX0m6sLS5OZ7eNz7kc0PBo+nQSmSK0jVz1OM01c2XGmhFfj6V7VGWiIN3AoXgMKF+1xtq6Yf+9/2FGzsRrhUcASjgUJ9rfMem5/nf8AYUOZ7uGHxp1jyI8+zy4uY7h4Lx1EFyv4UeOcjOc/pTbw7olroF3qt2Y1QBiVbGPSRn9yayWnyOmoaUVYg+Zjj6Vs/tFkeLwvdNExViygkdxmkZ1q+vstcZ7x9/RggZbzXpbpzlnfdn5ZrfeL+PCa/wDw/asXoIDNEWGSSP3rbeNePC+B0yn7UhrRYl7KfCiJLpojflWFFDQoxMWedzGT8INZSO5mg0+EQyMgP8tavw5I8lq/mOzd+Tmi0B9jd3S1jRI1AXoABXUBeu3nEbjgV1MnGmgKtpn/2Q=="/>
          <p:cNvSpPr>
            <a:spLocks noChangeAspect="1" noChangeArrowheads="1"/>
          </p:cNvSpPr>
          <p:nvPr/>
        </p:nvSpPr>
        <p:spPr bwMode="auto">
          <a:xfrm>
            <a:off x="63500" y="-790575"/>
            <a:ext cx="2800350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28309"/>
            <a:ext cx="2355298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96" y="1882293"/>
            <a:ext cx="1902757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/>
        </p:nvSpPr>
        <p:spPr>
          <a:xfrm>
            <a:off x="69485" y="23812"/>
            <a:ext cx="79545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</a:pPr>
            <a:r>
              <a:rPr lang="pt-BR" sz="2400" i="1" dirty="0">
                <a:latin typeface="Arial" charset="0"/>
                <a:cs typeface="Arial" charset="0"/>
              </a:rPr>
              <a:t/>
            </a:r>
            <a:br>
              <a:rPr lang="pt-BR" sz="2400" i="1" dirty="0">
                <a:latin typeface="Arial" charset="0"/>
                <a:cs typeface="Arial" charset="0"/>
              </a:rPr>
            </a:b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Espaço Reservado para Conteúdo 1"/>
          <p:cNvSpPr txBox="1">
            <a:spLocks/>
          </p:cNvSpPr>
          <p:nvPr/>
        </p:nvSpPr>
        <p:spPr bwMode="auto">
          <a:xfrm>
            <a:off x="3059832" y="1305458"/>
            <a:ext cx="5148560" cy="51831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5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b="1" cap="all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8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r>
              <a:rPr lang="it-IT" sz="18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b="1" dirty="0" smtClean="0">
                <a:latin typeface="Arial" pitchFamily="34" charset="0"/>
                <a:cs typeface="Arial" pitchFamily="34" charset="0"/>
              </a:rPr>
              <a:t>    Nomenclatura que garantisse: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endParaRPr lang="pt-BR" sz="72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endParaRPr lang="pt-BR" sz="72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r>
              <a:rPr lang="it-IT" sz="7200" dirty="0" smtClean="0">
                <a:latin typeface="Arial" pitchFamily="34" charset="0"/>
                <a:cs typeface="Arial" pitchFamily="34" charset="0"/>
              </a:rPr>
              <a:t>	a)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classificação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internacional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uniforme;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endParaRPr lang="it-IT" sz="72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r>
              <a:rPr lang="it-IT" sz="7200" dirty="0" smtClean="0">
                <a:latin typeface="Arial" pitchFamily="34" charset="0"/>
                <a:cs typeface="Arial" pitchFamily="34" charset="0"/>
              </a:rPr>
              <a:t>    b)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satisfação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dos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interesses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dos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países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que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a adontasse;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endParaRPr lang="pt-BR" sz="72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r>
              <a:rPr lang="it-IT" sz="7200" dirty="0" smtClean="0">
                <a:latin typeface="Arial" pitchFamily="34" charset="0"/>
                <a:cs typeface="Arial" pitchFamily="34" charset="0"/>
              </a:rPr>
              <a:t>	c)  “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linguagem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aduaneira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comum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”;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endParaRPr lang="pt-BR" sz="72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r>
              <a:rPr lang="it-IT" sz="7200" dirty="0" smtClean="0">
                <a:latin typeface="Arial" pitchFamily="34" charset="0"/>
                <a:cs typeface="Arial" pitchFamily="34" charset="0"/>
              </a:rPr>
              <a:t>	d) de forma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sistêmica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endParaRPr lang="pt-BR" sz="72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</a:pPr>
            <a:r>
              <a:rPr lang="it-IT" sz="7200" dirty="0" smtClean="0">
                <a:latin typeface="Arial" pitchFamily="34" charset="0"/>
                <a:cs typeface="Arial" pitchFamily="34" charset="0"/>
              </a:rPr>
              <a:t>	e)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estatísticas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do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comércio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7200" dirty="0" err="1" smtClean="0">
                <a:latin typeface="Arial" pitchFamily="34" charset="0"/>
                <a:cs typeface="Arial" pitchFamily="34" charset="0"/>
              </a:rPr>
              <a:t>internacional</a:t>
            </a:r>
            <a:r>
              <a:rPr lang="it-IT" sz="7200" dirty="0" smtClean="0">
                <a:latin typeface="Arial" pitchFamily="34" charset="0"/>
                <a:cs typeface="Arial" pitchFamily="34" charset="0"/>
              </a:rPr>
              <a:t>.</a:t>
            </a:r>
            <a:endParaRPr lang="pt-BR" sz="7200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72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</a:pPr>
            <a:r>
              <a:rPr lang="pt-BR" sz="1800" b="1" dirty="0" smtClean="0">
                <a:latin typeface="Arial" pitchFamily="34" charset="0"/>
                <a:cs typeface="Arial" pitchFamily="34" charset="0"/>
              </a:rPr>
              <a:t>	</a:t>
            </a: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</a:pPr>
            <a:endParaRPr lang="pt-BR" sz="1800" dirty="0" smtClean="0"/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</a:pPr>
            <a:r>
              <a:rPr lang="pt-BR" sz="1800" dirty="0" smtClean="0"/>
              <a:t>	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</a:pPr>
            <a:r>
              <a:rPr lang="pt-BR" sz="1800" dirty="0" smtClean="0"/>
              <a:t>	</a:t>
            </a:r>
            <a:endParaRPr lang="pt-BR" sz="1000" dirty="0" smtClean="0"/>
          </a:p>
          <a:p>
            <a:pPr fontAlgn="auto">
              <a:spcAft>
                <a:spcPts val="0"/>
              </a:spcAft>
              <a:buFont typeface="Wingdings 2"/>
              <a:buNone/>
            </a:pPr>
            <a:r>
              <a:rPr lang="pt-BR" sz="1800" dirty="0" smtClean="0"/>
              <a:t>	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</a:pPr>
            <a:endParaRPr lang="pt-BR" sz="1800" dirty="0" smtClean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</a:pPr>
            <a:endParaRPr lang="pt-BR" sz="600" dirty="0" smtClean="0"/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58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Text Box 2"/>
          <p:cNvSpPr txBox="1">
            <a:spLocks noChangeArrowheads="1"/>
          </p:cNvSpPr>
          <p:nvPr/>
        </p:nvSpPr>
        <p:spPr bwMode="auto">
          <a:xfrm>
            <a:off x="395536" y="1116941"/>
            <a:ext cx="6336357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it-IT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3 - HISTÓRICO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7171" name="AutoShape 9"/>
          <p:cNvSpPr>
            <a:spLocks/>
          </p:cNvSpPr>
          <p:nvPr/>
        </p:nvSpPr>
        <p:spPr bwMode="auto">
          <a:xfrm>
            <a:off x="395536" y="3977913"/>
            <a:ext cx="14524336" cy="387191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b="1" dirty="0" smtClean="0"/>
              <a:t>Passou  a ser agrupada de acordo com </a:t>
            </a:r>
            <a:r>
              <a:rPr lang="pt-BR" sz="1800" dirty="0" smtClean="0"/>
              <a:t>:     </a:t>
            </a:r>
            <a:endParaRPr lang="pt-BR" sz="1800" dirty="0"/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475656" y="4502730"/>
            <a:ext cx="2316882" cy="144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pt-BR" sz="2000" dirty="0" smtClean="0"/>
              <a:t>Definição Natureza</a:t>
            </a:r>
            <a:endParaRPr lang="pt-BR" sz="2000" dirty="0"/>
          </a:p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pt-BR" sz="2000" dirty="0"/>
              <a:t> Espécie</a:t>
            </a:r>
          </a:p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pt-BR" sz="2000" dirty="0"/>
              <a:t> Função</a:t>
            </a:r>
          </a:p>
        </p:txBody>
      </p:sp>
      <p:sp>
        <p:nvSpPr>
          <p:cNvPr id="7173" name="AutoShape 11"/>
          <p:cNvSpPr>
            <a:spLocks/>
          </p:cNvSpPr>
          <p:nvPr/>
        </p:nvSpPr>
        <p:spPr bwMode="auto">
          <a:xfrm>
            <a:off x="3851920" y="4437410"/>
            <a:ext cx="215900" cy="1439862"/>
          </a:xfrm>
          <a:prstGeom prst="rightBrace">
            <a:avLst>
              <a:gd name="adj1" fmla="val 55576"/>
              <a:gd name="adj2" fmla="val 50000"/>
            </a:avLst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174" name="Text Box 12"/>
          <p:cNvSpPr txBox="1">
            <a:spLocks noChangeArrowheads="1"/>
          </p:cNvSpPr>
          <p:nvPr/>
        </p:nvSpPr>
        <p:spPr bwMode="auto">
          <a:xfrm>
            <a:off x="4211638" y="4810507"/>
            <a:ext cx="2997200" cy="15081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2000" dirty="0"/>
              <a:t>Forma sistematizada</a:t>
            </a:r>
          </a:p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endParaRPr lang="pt-BR" sz="2000" dirty="0" smtClean="0"/>
          </a:p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2000" dirty="0" smtClean="0"/>
              <a:t>(</a:t>
            </a:r>
            <a:r>
              <a:rPr lang="pt-BR" sz="2000" dirty="0"/>
              <a:t>merceológica)</a:t>
            </a:r>
          </a:p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endParaRPr lang="pt-BR" sz="2000" dirty="0"/>
          </a:p>
        </p:txBody>
      </p:sp>
      <p:sp>
        <p:nvSpPr>
          <p:cNvPr id="7178" name="Text Box 21"/>
          <p:cNvSpPr txBox="1">
            <a:spLocks noChangeArrowheads="1"/>
          </p:cNvSpPr>
          <p:nvPr/>
        </p:nvSpPr>
        <p:spPr bwMode="auto">
          <a:xfrm>
            <a:off x="242428" y="1695164"/>
            <a:ext cx="8352928" cy="8802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endParaRPr lang="pt-BR" sz="800" b="1" dirty="0" smtClean="0">
              <a:latin typeface="Arial" pitchFamily="34" charset="0"/>
              <a:cs typeface="Arial" pitchFamily="34" charset="0"/>
            </a:endParaRPr>
          </a:p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pt-BR" sz="1800" dirty="0">
                <a:latin typeface="Arial" pitchFamily="34" charset="0"/>
                <a:cs typeface="Arial" pitchFamily="34" charset="0"/>
              </a:rPr>
              <a:t>linguagem comum passou a ser </a:t>
            </a:r>
            <a:r>
              <a:rPr lang="pt-BR" sz="18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numérica, </a:t>
            </a:r>
            <a:r>
              <a:rPr lang="pt-BR" sz="1800" dirty="0" smtClean="0">
                <a:latin typeface="Arial" pitchFamily="34" charset="0"/>
                <a:cs typeface="Arial" pitchFamily="34" charset="0"/>
              </a:rPr>
              <a:t>capaz de identificar qualquer</a:t>
            </a:r>
          </a:p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 smtClean="0">
                <a:latin typeface="Arial" pitchFamily="34" charset="0"/>
                <a:cs typeface="Arial" pitchFamily="34" charset="0"/>
              </a:rPr>
              <a:t>produto.</a:t>
            </a:r>
            <a:endParaRPr lang="pt-BR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80" name="Text Box 23"/>
          <p:cNvSpPr txBox="1">
            <a:spLocks noChangeArrowheads="1"/>
          </p:cNvSpPr>
          <p:nvPr/>
        </p:nvSpPr>
        <p:spPr bwMode="auto">
          <a:xfrm>
            <a:off x="3059832" y="3347700"/>
            <a:ext cx="136765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tarifas</a:t>
            </a:r>
          </a:p>
        </p:txBody>
      </p:sp>
      <p:sp>
        <p:nvSpPr>
          <p:cNvPr id="7181" name="Text Box 24"/>
          <p:cNvSpPr txBox="1">
            <a:spLocks noChangeArrowheads="1"/>
          </p:cNvSpPr>
          <p:nvPr/>
        </p:nvSpPr>
        <p:spPr bwMode="auto">
          <a:xfrm>
            <a:off x="3851871" y="3347700"/>
            <a:ext cx="194376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 smtClean="0"/>
              <a:t>estatísticas   </a:t>
            </a:r>
            <a:endParaRPr lang="pt-BR" sz="1800" dirty="0"/>
          </a:p>
        </p:txBody>
      </p:sp>
      <p:sp>
        <p:nvSpPr>
          <p:cNvPr id="7182" name="Text Box 25"/>
          <p:cNvSpPr txBox="1">
            <a:spLocks noChangeArrowheads="1"/>
          </p:cNvSpPr>
          <p:nvPr/>
        </p:nvSpPr>
        <p:spPr bwMode="auto">
          <a:xfrm>
            <a:off x="5147568" y="3347700"/>
            <a:ext cx="18002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seguro</a:t>
            </a:r>
          </a:p>
        </p:txBody>
      </p:sp>
      <p:sp>
        <p:nvSpPr>
          <p:cNvPr id="7183" name="Line 26"/>
          <p:cNvSpPr>
            <a:spLocks noChangeShapeType="1"/>
          </p:cNvSpPr>
          <p:nvPr/>
        </p:nvSpPr>
        <p:spPr bwMode="auto">
          <a:xfrm flipH="1">
            <a:off x="3995936" y="2476186"/>
            <a:ext cx="577811" cy="73679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184" name="Line 27"/>
          <p:cNvSpPr>
            <a:spLocks noChangeShapeType="1"/>
          </p:cNvSpPr>
          <p:nvPr/>
        </p:nvSpPr>
        <p:spPr bwMode="auto">
          <a:xfrm>
            <a:off x="4860032" y="2492896"/>
            <a:ext cx="8450" cy="76496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185" name="Line 28"/>
          <p:cNvSpPr>
            <a:spLocks noChangeShapeType="1"/>
          </p:cNvSpPr>
          <p:nvPr/>
        </p:nvSpPr>
        <p:spPr bwMode="auto">
          <a:xfrm>
            <a:off x="5271220" y="2564904"/>
            <a:ext cx="653763" cy="736791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7</a:t>
            </a:fld>
            <a:endParaRPr lang="it-IT">
              <a:latin typeface="Frutiger 55 Roman" pitchFamily="1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649" y="0"/>
            <a:ext cx="8047037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Text Box 2"/>
          <p:cNvSpPr txBox="1">
            <a:spLocks noChangeArrowheads="1"/>
          </p:cNvSpPr>
          <p:nvPr/>
        </p:nvSpPr>
        <p:spPr bwMode="auto">
          <a:xfrm>
            <a:off x="686272" y="1101725"/>
            <a:ext cx="6552728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it-IT" sz="1800" b="1" cap="all" dirty="0" smtClean="0">
                <a:solidFill>
                  <a:srgbClr val="FF0000"/>
                </a:solidFill>
                <a:latin typeface="Arial" pitchFamily="34" charset="0"/>
                <a:ea typeface="ヒラギノ角ゴ Pro W3" charset="-128"/>
                <a:cs typeface="Arial" pitchFamily="34" charset="0"/>
              </a:rPr>
              <a:t>3 - HISTÓRICO</a:t>
            </a:r>
            <a:endParaRPr lang="pt-BR" sz="1800" b="1" cap="all" dirty="0">
              <a:solidFill>
                <a:srgbClr val="FF0000"/>
              </a:solidFill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  <p:sp>
        <p:nvSpPr>
          <p:cNvPr id="8195" name="Text Box 7"/>
          <p:cNvSpPr txBox="1">
            <a:spLocks noChangeArrowheads="1"/>
          </p:cNvSpPr>
          <p:nvPr/>
        </p:nvSpPr>
        <p:spPr bwMode="auto">
          <a:xfrm>
            <a:off x="246162" y="2420888"/>
            <a:ext cx="173355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Algodoeiro</a:t>
            </a:r>
          </a:p>
        </p:txBody>
      </p:sp>
      <p:sp>
        <p:nvSpPr>
          <p:cNvPr id="8196" name="Text Box 8"/>
          <p:cNvSpPr txBox="1">
            <a:spLocks noChangeArrowheads="1"/>
          </p:cNvSpPr>
          <p:nvPr/>
        </p:nvSpPr>
        <p:spPr bwMode="auto">
          <a:xfrm>
            <a:off x="684213" y="3140968"/>
            <a:ext cx="563245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 err="1"/>
              <a:t>Líteres</a:t>
            </a:r>
            <a:r>
              <a:rPr lang="pt-BR" sz="1800" dirty="0"/>
              <a:t> de algodão (fibras separadas do algodão)</a:t>
            </a:r>
          </a:p>
        </p:txBody>
      </p:sp>
      <p:sp>
        <p:nvSpPr>
          <p:cNvPr id="8197" name="Text Box 9"/>
          <p:cNvSpPr txBox="1">
            <a:spLocks noChangeArrowheads="1"/>
          </p:cNvSpPr>
          <p:nvPr/>
        </p:nvSpPr>
        <p:spPr bwMode="auto">
          <a:xfrm>
            <a:off x="973137" y="3789040"/>
            <a:ext cx="626586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Algodão não cardado (algodão debulhado em fardos)</a:t>
            </a:r>
          </a:p>
        </p:txBody>
      </p:sp>
      <p:sp>
        <p:nvSpPr>
          <p:cNvPr id="8198" name="Text Box 10"/>
          <p:cNvSpPr txBox="1">
            <a:spLocks noChangeArrowheads="1"/>
          </p:cNvSpPr>
          <p:nvPr/>
        </p:nvSpPr>
        <p:spPr bwMode="auto">
          <a:xfrm>
            <a:off x="2339975" y="4427820"/>
            <a:ext cx="370205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Algodão cardado ou penteado</a:t>
            </a:r>
          </a:p>
        </p:txBody>
      </p:sp>
      <p:sp>
        <p:nvSpPr>
          <p:cNvPr id="8199" name="Text Box 12"/>
          <p:cNvSpPr txBox="1">
            <a:spLocks noChangeArrowheads="1"/>
          </p:cNvSpPr>
          <p:nvPr/>
        </p:nvSpPr>
        <p:spPr bwMode="auto">
          <a:xfrm>
            <a:off x="2808300" y="5006503"/>
            <a:ext cx="4922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Linhas para costurar e fios de algodão</a:t>
            </a:r>
          </a:p>
        </p:txBody>
      </p:sp>
      <p:sp>
        <p:nvSpPr>
          <p:cNvPr id="8200" name="Text Box 13"/>
          <p:cNvSpPr txBox="1">
            <a:spLocks noChangeArrowheads="1"/>
          </p:cNvSpPr>
          <p:nvPr/>
        </p:nvSpPr>
        <p:spPr bwMode="auto">
          <a:xfrm>
            <a:off x="4067175" y="5654576"/>
            <a:ext cx="26352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Tecidos de algodão</a:t>
            </a:r>
          </a:p>
        </p:txBody>
      </p:sp>
      <p:sp>
        <p:nvSpPr>
          <p:cNvPr id="8201" name="Text Box 14"/>
          <p:cNvSpPr txBox="1">
            <a:spLocks noChangeArrowheads="1"/>
          </p:cNvSpPr>
          <p:nvPr/>
        </p:nvSpPr>
        <p:spPr bwMode="auto">
          <a:xfrm>
            <a:off x="4788024" y="6165304"/>
            <a:ext cx="315265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Vestuário de algodão </a:t>
            </a:r>
          </a:p>
        </p:txBody>
      </p:sp>
      <p:sp>
        <p:nvSpPr>
          <p:cNvPr id="8202" name="Line 15"/>
          <p:cNvSpPr>
            <a:spLocks noChangeShapeType="1"/>
          </p:cNvSpPr>
          <p:nvPr/>
        </p:nvSpPr>
        <p:spPr bwMode="auto">
          <a:xfrm>
            <a:off x="1187624" y="2780928"/>
            <a:ext cx="360040" cy="359792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03" name="Line 16"/>
          <p:cNvSpPr>
            <a:spLocks noChangeShapeType="1"/>
          </p:cNvSpPr>
          <p:nvPr/>
        </p:nvSpPr>
        <p:spPr bwMode="auto">
          <a:xfrm>
            <a:off x="1907357" y="3501008"/>
            <a:ext cx="360387" cy="36004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04" name="Line 17"/>
          <p:cNvSpPr>
            <a:spLocks noChangeShapeType="1"/>
          </p:cNvSpPr>
          <p:nvPr/>
        </p:nvSpPr>
        <p:spPr bwMode="auto">
          <a:xfrm>
            <a:off x="2555776" y="4077072"/>
            <a:ext cx="360362" cy="360933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05" name="Line 18"/>
          <p:cNvSpPr>
            <a:spLocks noChangeShapeType="1"/>
          </p:cNvSpPr>
          <p:nvPr/>
        </p:nvSpPr>
        <p:spPr bwMode="auto">
          <a:xfrm>
            <a:off x="3347864" y="4725144"/>
            <a:ext cx="360933" cy="36004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06" name="Line 19"/>
          <p:cNvSpPr>
            <a:spLocks noChangeShapeType="1"/>
          </p:cNvSpPr>
          <p:nvPr/>
        </p:nvSpPr>
        <p:spPr bwMode="auto">
          <a:xfrm>
            <a:off x="4283968" y="5373216"/>
            <a:ext cx="359470" cy="288032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07" name="Line 20"/>
          <p:cNvSpPr>
            <a:spLocks noChangeShapeType="1"/>
          </p:cNvSpPr>
          <p:nvPr/>
        </p:nvSpPr>
        <p:spPr bwMode="auto">
          <a:xfrm>
            <a:off x="4932040" y="6021288"/>
            <a:ext cx="360561" cy="288032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08" name="Text Box 21"/>
          <p:cNvSpPr txBox="1">
            <a:spLocks noChangeArrowheads="1"/>
          </p:cNvSpPr>
          <p:nvPr/>
        </p:nvSpPr>
        <p:spPr bwMode="auto">
          <a:xfrm>
            <a:off x="216024" y="1844824"/>
            <a:ext cx="219573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b="1" dirty="0">
                <a:solidFill>
                  <a:srgbClr val="FF3300"/>
                </a:solidFill>
              </a:rPr>
              <a:t>Ex:</a:t>
            </a:r>
            <a:r>
              <a:rPr lang="pt-BR" sz="1800" dirty="0"/>
              <a:t> </a:t>
            </a:r>
            <a:r>
              <a:rPr lang="pt-BR" sz="1800" dirty="0" smtClean="0"/>
              <a:t> </a:t>
            </a:r>
            <a:r>
              <a:rPr lang="pt-BR" sz="1800" b="1" dirty="0" smtClean="0"/>
              <a:t>Algodão</a:t>
            </a:r>
            <a:endParaRPr lang="pt-BR" sz="1800" b="1" dirty="0"/>
          </a:p>
        </p:txBody>
      </p:sp>
      <p:sp>
        <p:nvSpPr>
          <p:cNvPr id="8209" name="Text Box 22"/>
          <p:cNvSpPr txBox="1">
            <a:spLocks noChangeArrowheads="1"/>
          </p:cNvSpPr>
          <p:nvPr/>
        </p:nvSpPr>
        <p:spPr bwMode="auto">
          <a:xfrm>
            <a:off x="2987824" y="1844824"/>
            <a:ext cx="201622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Matéria prima </a:t>
            </a:r>
          </a:p>
        </p:txBody>
      </p:sp>
      <p:sp>
        <p:nvSpPr>
          <p:cNvPr id="8210" name="Line 23"/>
          <p:cNvSpPr>
            <a:spLocks noChangeShapeType="1"/>
          </p:cNvSpPr>
          <p:nvPr/>
        </p:nvSpPr>
        <p:spPr bwMode="auto">
          <a:xfrm>
            <a:off x="5076056" y="2060848"/>
            <a:ext cx="936104" cy="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11" name="Text Box 24"/>
          <p:cNvSpPr txBox="1">
            <a:spLocks noChangeArrowheads="1"/>
          </p:cNvSpPr>
          <p:nvPr/>
        </p:nvSpPr>
        <p:spPr bwMode="auto">
          <a:xfrm>
            <a:off x="5760640" y="1844824"/>
            <a:ext cx="37799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285750" eaLnBrk="1" hangingPunct="1">
              <a:lnSpc>
                <a:spcPct val="100000"/>
              </a:lnSpc>
              <a:spcBef>
                <a:spcPct val="20000"/>
              </a:spcBef>
            </a:pPr>
            <a:r>
              <a:rPr lang="pt-BR" sz="1800" dirty="0"/>
              <a:t>Produto mais elaborado</a:t>
            </a:r>
          </a:p>
        </p:txBody>
      </p:sp>
      <p:sp>
        <p:nvSpPr>
          <p:cNvPr id="83970" name="AutoShape 2" descr="data:image/jpeg;base64,/9j/4AAQSkZJRgABAQAAAQABAAD/2wCEAAkGBhQSERUUEhQVFRQVFRcZGBcXFxcYFRgXFxcVGBgYGBcXGyYeFxokGRwXHy8gIycqLCwsFx4xNTAqNSYrLCkBCQoKDgwOGg8PGikkHyQsKSwvLCwsLCwsLC0sLCwsLCwsLCosLCksLCwpKSksLCksLCwpLCwsKSwsKSwsLCwsLP/AABEIAMIBAwMBIgACEQEDEQH/xAAcAAACAgMBAQAAAAAAAAAAAAAFBgAEAQIDBwj/xABDEAACAQIEAwYDBAgEBQUBAAABAhEAAwQSITEFQVEGEyJhcYEykaEUscHwByNCUnLR4fEkM2KyFRdTktI0Q4Kisxb/xAAaAQACAwEBAAAAAAAAAAAAAAACBAEDBQAG/8QAMBEAAgIBBAECBAQHAQEAAAAAAAECAxEEEiExQRMiUWFxkTJCgaEzUrHB0eHwQwX/2gAMAwEAAhEDEQA/AO2IxTEzQ7H2w6lTzBGnn501vwvu8KpOrMBJO+3lS1esQaCccPBbF5FHE9kLZOmYa9Zn51viezilDGkDQ0yParhisPmRlOgIiennUIl8CFw7AxdkzCOBpIaTsFjXNz6aa0yYWwVAzNmbqdT6TzjrVThnDyCXcnMSYBjQbTA5kUTitjTUJJSkuRC61v2oxVRw9m4L9n4l1ZeTDn7xVyKk6HzFX3Q3xaKa5bZZOmM4lb7sPZEl5ykgHXSQV1ylZmOfpXfF8Oa0oDEMdyQxO8kaER12jb5KNs5L3duJ8YM7aE66DqIHlTTicUXYsefLlA2rz9GlveoU0+E+c/0+2R22yKjj4nCsGtqyFr0mTPNIqRRf/wDlsVlzfZ7sRM5G2+VUGwbhspVg0xlIIaTsIOtCpp9MLa12Eez/AGWvYsnu4CqQGZjoPLqT5U0n9FPS/r/Bz/7tqY+x/A2w+FVbmjsxYrIMTEDTyAo7Ec6zbNTPd7XwORqjjlHi/aHs4+FKK+Vi0wy6ggdDvOo0rFzsdigmc2XyxPKYiZKzI+VewIgJOcKcreAmCQpG+uxmRpyrjf4mFMGgr1DrjhBTrUnk8MKxWsV7Dxrg9rG28uivIOcKM3MCeZGu015lx7gT4W73bwdJDLOUjymn6r1Z9RWytxBcVuluT0ot2W4H9qxC2zIXVnI5KN/c6D3r1nC8Hw9pcqWrYA6gEnzJOpob9Rs4XYVde7lnlHB+x+JxSC5atyhMZiyqPqZo9/ynxH/Vs/N//CvQRiVUALp5Dl7DYVUvcZKbjU9fvFJvVzL1TEQcb+jDEoJQ27h5hSQfbMAD86K9kv0flGZ8Wq7QLczM7lipiI0jzPu1WeOT5VXv8aAkFo+76bUMtTOUdrCjUk8oFXsIOH2hZUN3OY902rZQxZ8jEdDIB5iJ1mRq9oihOvtNMF7ioOHYMVMg+GQTHP8ACvAOLYa5bxdzuSxUNuOUics9BS+G+i3K8nq2N7XO9plJGoI9jSk/Ezr9DQjAtcynvCZO8n05D236VYrT0+mxHMxO27nETVjNdsG3d96jfDiFQr0L22GYaHfIQa5EVLjoLblxJGQr1BDgfcxnrTGojmH0ZXTLEjj9nXoKxXapV2yPw/YDfL4nrnHMbFtADyHKOQ+VKty+CasYzjq4lA3wtEFfOhTPl1PKvPzhLdjBoxaxk7XiBvQa/wARzyAIUGPMnQn8+tYxV8uZO3KuKpG1adGlUOZdilt+7hErFbVIpzIqYipFYa8uusQQCG0YTtoOXntXTuzQKyMumG4NC92gtQ9t+unuNR+fKjlt5APUA/OqnH8NNmekMOf3bV04Y+a0vkI+X9KXra9WWPPJbNPYs+CyBXofZDsMALOJuvro628unVcxJ9Dt0pJ4VgDevJbXd2A8gOZ9hJ9q9F7acV7q2RacaAloOUqixOXXkI5f0r1dzisIKiGXljXcxyjmPnQW+lrEYhS4DNZIZTOp6A8yJgx1HzX8RxRbiq6MTmUnXQgqQGBHUNXLsvYZsdmAIGWXYn48ohVC8hJEnTbnvWepPtDbR6A1yNSP7UHxnFMpq9jr8CkvjfEBMdKFslBy9xxevKl/ifFMxkGhF3GEjeq/2oRVcpBpBvhnHDbcGfWqfbO93qo4B8JOs6AGIn350LtuZ0rnxPHkgIIiNfnTWl3OawU3YUXkY/0Z4gKb4nxFUIHUAtPyJHzpg4rx2G00jf18vKkbsXjRbxBzMFBtsNTAnQj7qu8RxksYMkb/AIUWrWJg0cxDL8fn1oPx/tYFKhjJA+QnT1mhIxBmjfA8QhbxAa6GQJIpPsY6JgOKOQCYUdOfvWuPxxOtX+N8NS1DJsdx0oJiblQk+ieCo2IOutKIdrRPeSy7d4N99M43660x458qmOdA+PXmwwtloGeSFKnMY3G+g1XofpWhS41R3vvwLTTm9qOyuCJBkHYipVKzZzKLlo5CwmD8B9VG3qK6LjoMXBkPI7ofRvwMVqRsysv/AEIuHPBZrS5hFuDIzZQ3PnI10HP8+VZuXIgASTsPxnkPOs2bBBk6k7n8B0FDN7k4xCh7WpMFXcLi0JUgyDH7J+tSvQ8Pwa5eVbgCnMBqWgmNJIyHp1qVk7/nL7mh6a+QtzW4vGCOtaAVmttpGUm0SsgVkVsq1DJNQKt4Hhj3TCKxPkpPz6U2cF/R4XVXuvlBE5QNddpJ2+VPPC+FW8OgS2IA9yT1J5mkbdSlxHsYrp8yEHgf6NzcbPiZQCQF0zGQRM/s7/SmXCdg8PayaF8n72pO2/Lry1mmImsg9az3LLb+I2uFgD8Y7N2MSmS4kQIBXwsPKRy8qSE/Rfdto3dlYBMKSZI8ieXrFenAg1sIqYTcHlHNKSwxI7GdlVt3C2IR+8USpIZUGuXRtAzc99qU+3pQ3itu6hQBgSTnBDaNoszrsdIKCvZMo57Un9uux9nEWH7tFS7BYFQAWIHwmIBmOfOKicnN5bJglHhHm3ZQs7NbtXTCo5zFQYzNbnKp5nKu5MQdKduyWH7i65Fx2dl1zmZA1AGwXXyoZ2bwf2ZU8Svbup3YBQDJcAzhgRqQwka6jTXWjT8NK+KRI5D0+lCiZM7cT42YPnSpib5LTXfGcRAJDTPppVK+x3qJwceWjoyTNe8qs7a6VsWrRWmqS0tWV09qEmjFqhmJWGPrWpon2hLUrpmltQSAxyjmQJI9BImtLOIFsEpmPi8UnxNykjkdtjGwGlSobjLJQkHqIkek84pq6reslFdm0JiGAZdQRI9KsYe7l2oPgsULahP2dgCddp0nfmaIrdB2P86ybKJ1+B+FsZl3F8RZlgmqn21WXSSfzO3nXG+TBjeDQXCYbu4ysYMyIkEkzI6f0qa6J2LMSJ2xg8Mv4rFkNm3y6geYEgx6/dSVxXjb3iO9dnGrEFpXMZ2jYaj5RTphMCbzZQ2Wd2MQo6meXlzmOdLfbHg1qzdfuTNvQWyGDZlAAJPPeddjO9MapRjKMF8CujMlKXzLPZ4s1kljIDkA+wOnzn3q/djKQRmnQDlr1nlS/wBmrlwkqphAZIiZOg+LkYo9fHw/xj7jTlTcqRaaxYVkwLW9bZ9Ub4T6HdPqKt4fFBzl+F/3Dox/h5OPT5VvWty2GUg+UeRB0NWyg4LNf2AjJSfu+56BwziVm1ZRHuFWCiRpoTrGvrUqcI4ZhcTZS7fkXWWHytlBKeCY5TE+9SsZtZ5NNZwJMVmsxUit8xyAU0dhOFd5fLsJW2J8s3L6SaWBXp3Ym0owqlRGaZ9QY96V1U9sOPJfTHMhlDxWReofdxcVRfiVY7Y+kHVudK5FyRrpqdPSa44Bi1sE+3pWmIxP7pHvPvXZOwdXvZd66d90O9BsXiJrtgMYaHJ2AibhA3qnxXEEWy3IamrV8hhAielVrt2IG9F2Qeccb7Rd6gFq26kENLuoAIM+FFUwNufKq2D486+JyzXDAyzCAD9wag+Z39KI9q8KqXpRQM2vKPYRpQS4MwUEEwxPOJjTXl/amo0QUU4lXqNtphDhnDLmLulVIzEFjmmAPYHqKaML2FI8Fy6uo8Jgxm5qSfKT7UX7FcCWxYD6l7igktuBuFHlznnRnF4QujAMVMRPn+PpzqLbd3t8E1w28+TyjiPDymvKSAfl+BFDAsUwcbS5am24A1BEa65Qp16eEUAe7SrRedBerN9cy+YqrOtWEfwmaspbUlgCaTXJRrFZNSK3TLOd21mH1B6EbGs2X9iN/Xy8q3Aq/iMLYw4DYlyXZTkt2ipY7QCRI03+6ZML3XQq5l58F1VUrOInAWhct3C8ygQoQSCpzQTI20qj3rD45cfvADOP4hs/qIPrXW1xtVRwEbLdIUaMXENmU/CBGwOu/wAqhUjcEHodxVdLrsy4cB2qVeFLk5MxZSLd0hSCGyc55HmNJ0I5mqNrhKpcIFwXJXkABBOqkMDP9Kt38KD4gSrfvLv6EftehqpY4ie9VbihGKbmYbpA5a0FlajYpS+/j9fgHCxuDjEJ4SwqAqFCjoBAmubLqT7D0/P50rq9wRH1/p09fkK50/HD5E5PBrFStqxFWAl3DYqFAzEf3qVTqUs9PFvJerZItl+Q5biRI9Y51iKfe3nYcOpxeHEX0HiUbXFHxSObRt1pHt2ixAAMkwANT9Krov3rD7QVtWOUaKtevcLwht4a0pGoQT5E6n6mgPZvsSFK3LxlhqE5A8p6+lODgUrqbVPhF1UHHsXMa9DLt+D1oxxOyNSKXcS9ZzGkOOGxH6tYG4Htp51Sxl7KfKh3DuMgpk5qOZ3Fc8bxCfWpydgsd8GP8zVzD34BifallsZE61heKMBE71GScBK/j2W4CPMTXa9xbMp6xVWxjlKZGIgnfodpqribWSdfQ9RyipRDBfGLpueq7edM/YPgKG33zCTLAAgECIEwedK9jElLqvzVg3yM16qmIH7MQddNtaY9R7NpU4LdksiBVe/iwtcrl0waWuLcYIECqmw8Ajtxam7mB3UUnMmtH+IYwvvMCBtpJnSfl8x1oU6RrU9knJLFbXxC+tRLtdycykeVWVtKSbAmm1wCnaPfYcz6fz2qKW5kegA09yJP50FZVI8ydzzP56bVmtjbnmRn7scIwpPkR6GfbxR9KoY7AuxlGiTqNl59PPlRACjXZjs82KugbW1gu3l0Hmf61VbVW1mZZXbNPERJ/wCEOdXIgFfgk6uxiZ0UfEdtYinPg3Yi9iLYdAAmwLuwJjmNyR505cU7CWDbcWRcDwDIIYSslRlI118xWOyvHrbYZFU5XtHK6MGVlI6htfw0rPVsK8qC+4y4SnjcefcT4LdsNluAqeWuZT5gmZHvQHjCEot1d7RBECMw/aPWDuB0HnXrHE+N2HcWL6JdDBiAIzDYEg7iSY03131pP43wy2CTYJdP2h8RX1IA8J5GKYrujb7Xw/7lcq3D3ID23DKGGxAI9DWYofwg5M9k72z4fNG1H586JVowluWROUcPBrUitqlGCWrXD8wBzqJ5EifvrFVs1Zqpwsz2XKcfgeodpe0TWrThZzR4Y3kmAfbf2oB+jrCtdZ71zNKsVlgASTqScoA5xpVTi+MLkTypt7J4xBh1RdCN+pJJk1hRbWTQxkYQ0Vxv4gdRVe9idKEY/H0LZOCcSxu4pfxN6s4nGkmqN29NUyYaRxa8QZBg13HEZ33qs1cXNBkIs3L9cWxJquLlRqHIRbXFGuhx7FcpMgHTyncT60PQ1vmq2DBZ3z6099j77NZbMZh9D0XKmnzmvPkajnCOKG1+1AI9pn+9XeCvA/Xr42G/WkjjuJliat2MXdxAItgvBg5eR8+nvQLjSvbOS4CG8+h50UIb5JAye1ZK3EbRu4Fgphhe0PqLR1j0qnhLT93+sYO0mSNvIbDlRHAYicBfdVzAOkAgiZBiJ5EgUyYDs9h7Sf4li9xgphDlRM0EKo5nqxk+fM22KEc4+IMZSeMiQbcV0taCrfE8XhhcKJcIiZFwEGQSNCAQQY02qhefp8JEq37y9R0E6e1BVHdNLIVj2xyV6lYxFlshYEAAgEmNzMDX3rFgqWM3VJMHLzAAIgCdTpy0p2Wurjd6LyIKqTjuLWDwTXHRQPjYKDy1Mb16vawtvDWu6QhYG+gJP7x6mvKhduOuRdYUwABtHzNbWe0r90Ed2BBgSSWYGCsndjBA9qX1ErpcSS/R/wBeC+lRXIynt2bd1rF3wsDKsCCHU855EbRQHtR2otSbgEXwuWRpnB0knqBzINWD2fu3rbZ+7zNtmDEr0nTQxuKWuJ9mLmHHeXls3FkiXfKkkGJWAZ5iG5VmOyPWRyLQqrxE96HlmM6ZjJB5a6TB9KdeBcFN58168wlc2XXI0CQrgbqaVXXD3HzIfs7z8B8Vkn/S41T0II86PcOa9EtAXaV1BHUMDlPtTHTyc+UVOL2RYvJcWAoPdvG2UmQfY0SrXiOGFxWQ/tD68j84qnwbEF7QDfEhyN6r/SK3q3h/Xkyp8/oXYqCtqxTJUYIqVtWK44LPck1f4NxA228jEzpQi21b3Rp7156qDnLajVnLasjm3E8woZib9BMNjGXckj86VaONBordNOJELYyJduVxY11cVWd6TawMEZq4k1sz1xdqrZJCvOtVJmpmrINccbGp3las1cCdaKLOLSvVu2sr7/hQ1DV3C39xOtXrorawMPZPiXcNct7Bgt1esao4B3iQmnmax2n7SWb6NZcSZyqwiVaJ3PnEjmNKA8RJm0wMANkJG+W5p/uimfD9gLJthgCHAneRO5B5jpvzqc8kYQEwdvu+GOOTX0XlrGRv50f7O2rZQ277BkVVuaSurJlgkGTEH1+lIF29etObb98bT3D3YLxJSVJHQ+Y5aUR4Xxq5at3FuRB3IkiATliddtPl7W2ZmsxXkCOIvlnfBdnEvYwoTlsM7NqQSQAdp58vemTjnZ60URLSwwIVGYnbRfiJiI+XlzQ8Rx5lZXtfCpMkjQ6GfaJ/Irnje2oNth+sVypGkGDyMz1petuLyi2azww9b7L3rkqAmYpOTOmfKZA0nSdSAd/lQq5gDam2yZSp1DDxT56TW3Y3tNbwRe7cLXGY75QyyNGKMpMidJ6CaceOcZwuLwxuW1Q3TB7wb6HYEb6aa09XdGdmZxTf9BSdO1e1iX9lLFAr5DnXxHlJifMAa034fshYtNnBbYeIkaFZOaQIBpUa0QASNDQ7i/EAqZdDmKjUk5RmDSByOkT0J61TqtNJxdkZ/wDfAGufO1oN8c7QXe+P2dwqhYZgNGbXbMIIAjWDrOtAMVeu4iO+ZyByJ0nqANB8qtLi0yLGvKACTp5ekfOrlpFKyCNgfY7Gs2FccqK7G00uxKxnB2VgBqDMT5CY9Yo1gOENah0uMAQJAMTMfPnoelFThFJ8TSNsseH121NdXuCIArV0+nnKS3rgptuilw+StmMywzehyH3gFT8hQ1WW3ijqVS6JlxoHH8BafX/VRYih/GsOWt5l+K2Q49t/p91ac69qzF9CkZ5eJeQlawxb4Mr/AMDKx+QMj5VpdssvxAj1BH31XtZbqK5UEMJ1APrv513t5l+C5dQdFuOB/wBsx9KsTnjKw/2/yBiHnKNdKlWf+JX/APr3Plb/APCpUbrP5V9/9E7YfH9iWm2rteueIDyJ+sfyrlYtywinVuyqfYla4/dMwLBxM+LYGSBt/esOmxwe40rIqSwJoq1w/D53joJ9YoM2N7s92AHAkZlYCYnWD86L9mOIq13XKR8JymQJ1HTpWk9RGcWo94E1S4vL6yXb1uqF1aPY23rptQq7ZrHmPxBxFYK1ae1XFxFVMM4GszUNbBagk0IrRlrq1amjSINUWrmFs6z5VwtirSXMqzzLhY5QeYPrpFHnasgNnbF2M1pl6qQPI7g/OKZuF9pwcIr6AlQSBG+xkeRmlTEXWDaTEb8vzt86Bribgc2VMLmZjsRlcSB6SWPsKa9BtKSfZT6iy0y9i8VavXldMhb9YWIksJKhQZACj4zA66zWzCRFBeDiMReHSf8AcKN1paaOK8Cd7zI4pYUCAIAERrtER6UJfs73gITwhRvGpaPhEnQcyep8jRuK3t3CNjXXU744XZFdm15ZR4Pwcd0M+YMTqMxEEabDTlVg22tHLmZg50WZyqAdddd519KvJjNdRp5VwvvmcNG21J16acZZYzK+LRRLt9oUTpcTKP4lj5SPuq8eAr9pNtrJu29M7xrmYbjUAAGRyOk1S42vdhGiQLgII9DGo+R9avcLsm7dbuVjwNsYLkQ51OmgAA8yaS1ynLipcLL/AO/cKC6cu+jvgcPhbLG1K94twnM4htCQFVzpABAMbmhWC7tmfdSGbLOhKkmARt/atLLM9xsynu1OksQZ3g825SPL2q+eCi8S8FSTuDry3nSs7T02zmnHKa5z448BWNLhmjWa50Wv2uTRp+1z+lCb11QdWUDzIH3mvYxmvJnOD8Eq3huHl8sQWZoVCGl4ALfCOn41VwxW4QEZWLGBB31jYwa9A4NjMLZTOApvr4S8mdh8JPwg8xSeq1GElB9jNFPLcl0eW8OstZuPYcFY8aAiDlJ136HT2NEaIdvMct/LilX9ZhyM8b3LJMEeoJ36E9BVDOraoZU6qeZB294q3SW747fgBfDa8mKlZipTuBcGYHtQpuqIOUso00OsSNt/nTnxLAIMrDO2dZIuOzlSdwZ8MjaQBt0pF4J2byuGckFGBA6wOfvXo/B+HC+GliMomBvH94+deZxk2GxT4rghbGRLX6xx3jNnIV7YEG0Y2JOQgjTqK5Yi3h7eGsYnDEpde5k7tiCdCQQ8DWCJDADenjj/AA5bdvV8wKFdoOXwkr8wDPUV5ThLWe7lLfq7dzPoOU+IiNNSAPeiTafHQOE0P/CuNLeWG8LgwyncHof586tXrFU+Gdj7mLbvLRFsqDF0glTzyEftA/TfyLTw3A2rls2iGtYiyB3quc2/7akfFbbkw9DrVl1cU+Aa5NoVb1qqF23THjcFlJEg+lDMRZFJtF6YHK13S3pNR7ddrSaHSoSCKdwVzqy9uuZSiRDNrQqyh0qqBVtatQDM4vDXe6N5LZdLZ8fw6BgYGuslssZZOlALeBu2b031KtcJUqQRl8Kso19CvtXpGHuq3cKoHdWAtx42uYgiUnrkU5iOTMnSljtrijfuXCPitxHSVAdSPUGPnTWnbzj9Re1LAr8LWMTe9/8AcKMxQjhlwNiHYbMkj3KmjMVoUP2fcUuXuNYqRW0VIq8pNa3WtYrIWuZwN4nauEZUIKsCuTbzBX0gmpguKXbFlmQhbtqVkgGJ0mNjoTRV8AEZne5bMIMqqczAxJBgQCWjnsBVfCXETEAuJtXUNu5poM4IVvI/yrGslCO6Uenx9cmhW5SxFlDg1i7cTO1yJJIIVS5k+IlmB5+VMtlVCwbl0x5hf9ig0E4W+VAsEFAAZ59G996uG8aeqqhKtNdC0rGpM0xdtGbYn+Jmb/cTVV7Kk5VAHNoAGnTTmfunyqfaCSSCco8IA/bbY+wOnqCeVdbaR6nUnqf5cvar4xi+EgG2uWzKXzaGZBqglRGkgaCByrUY8eLTKwcyARoD4spjTSTr510obxbh2ZSU0eRJG5GgI/H59aV1emc/fHwX6e9QW1+Qjg8t4tbZwmcQSRIg9Y5HrQ3A2Ww925hbvxIcybGUbXQjQ6EH3PSrHD+Gd1sxM82ifQxWvai2MiX0/wA2z8QA0dDMyfL7iaW06nCWcPgvtcZLBaipWMNdDoHXUMJFStxNNZRmsv5gT504cC4extq9toYSNPx/PSgHZ/s82JuROVBu0eew8zXqHC+FpYthUHqTuT1JrzcXlGvIUO1/ZW/icPlsqufTRmyiCJIB8jyrzr/l7jbUThrjNqPCAw8jmDaiPT6V9BZhUY12AciRw7iGKGGVDYNi4Fj4PAOcgE8+YJmaTuP38dZcPeKZ0k27tsbK3xIwnxoeY1r2XPFDOKY6NIG3P+tC18yUzxC924fQhR/qB+EHXQH7qJ4Pj3eBZtsMw3GqzThxDgmDxH+ZYUE7sgyGdYPhMN11FXuy/ZTD2vErFsp0UmcvpInf8muSWeSciY1qdgSTsI3ojw/A5my3Bli25b5rkOnqRHkKaO1Pb2xgyLcFrpAyqkF5O3h3HXWJrxXi3aK8CyBsitPhBBZQepXQE6zzqZSjjbFHRi+2z0huyrsJt5WHXMBp71Ux3Zu7ZsveuKFVACdZMFgNAPWfSg/Zbt6fDnaCBsdjHkatdqe3udGsWgXN2VgbAE7k8o3iqlgPkHYHGK90IwhWDQZ1zDWPlNW8QIOlAbeIyPauCNGB12OsEemteh4jhNt8TbtwUz4c3iP3QGVY9yfoaOPKyRLs2wF7/BppBDOPXWZ+oHtSvxXGot0BmAZhpPODG+1PlthbshCAcqnl1J8Q8/5V5T2utN3i30ghCNCNAASZPUeVXV2ODyiqUNywy5w3hduL0ubV22t0LInNnAaxpyE6T5edPHBrXDzh7dt8puhUFwhm7xWIk6ToRsRGhGopS+yIxS8VEsiEAfCI1EDoDpr0qpieEWWmBkJ5qYHXUbETyoVKfaYTjHyNPabs5bw6d7bvK9vLmIJGdVG7aaEDSdiJ2pdQyJ5Gudjh9y5dKPdPcuy/q48By7BuZAOykxr8r+PwZtPlO/TmPKtLTXOfEhK+tR5iVYrW44UEnYCT6e1dIoRieOC1iNQGS2qllJ0aCGC7ec6dCKLV3SqhmPZ2nqVkvd0XMQMoYOrL3mqkiIyhfPfQ1aCeHELcINg2s4OxRhcEAa6yfyKX8Z2gOMuILdsqfECixl8bTI00lmM+UVb7Q4pUU2be7MGuEbSJyqPSSfU15uxSlZ6k3z8P7/Lofe2trYEeDYlcRaLgRkENLqTmEcokSD6aGqvE8YLYhjlzNlzL4iqxqeWvL3nlFB+HW2w91QxEXl18mB0Hr/5VU41inLXFQlkgBsoMeGGkxtB5+Ro6tVf6uIy9uCr04N5wNVvCwFbTJl/VgGRG0+vL09TXTLXQ9ocMLKCQ5IUBVYfFABnxaQTvH41HUToQR6zr7VuaTWKeISXuF9Rp3D3Lo5xUrheRiV1CwZOpk6wIMfh1E9bOWnoWbm1jGBaUcJfM0ioyAiDqDWL15UXMxEbepOwHnW1xgATDSOQAM/UfdU+rHODvTYnYnheItuy2s5tg+GDpB1/GKlM//Ek5kg9Crg/dUpV0VfzfuX+rP4HubuFiFgE8h9dK3t4gNsaDXeLArIOh2PLpzoanFcreVZDkPKI2i7FbNd0oDZ4wCDBFS5xPTf1+R/pU7jtoYe8I1pf49cEAg1WucUJI1qjxXF+HehbJwD7+MI2NDOLdrLuGtk2nys3hnQ6HeAdJ6HlWMRiKCYrh3fGXYwNgIEf1oScAvBZnL4hzCrm1MksWBB1Op0OpoJxJGzS27agcwDqJHIkax5jrTtxXAdwhe1Fyy0ShH+WwjxETtIB5gkDzpKuW2ZjJzEmSeep+Ik9SaKKwc3lFcTTpwK1mtKTlnYx+d6CWO6TuiyM0sQykBp0A0PPWd+g605cMQZFBTJyyAbEnYjlvuDV1UI2PnpFdknFcdi9jLeUMB+yTHXQ6V6E/Hhexj3ZH/o8OBHW6WukfdSXx2FuOANwp+mWPmDVjsphSbF26T/7gQfw27agffHtVLW2TiizOYpjNj+LAoV3YkfL+VLeKEg5tq7q5mrHGcJdw9lLioO9uH9WWiLY53Mp3b92RpM9KJRTjnIDeGc7uOtvYtIm9oFTpAnQ6dYmPUGl7H8S7vTWdT/WrmGsd2gWZI3PMk7n1mhnH1/VlulD1wF2y/wAI4obqBjpO0HofSizXi+8yN5/OtKvZ0ZECkkzJHSBE/X76P4hHFvPOVToIXxMxJAUMZA16L71dRbtlkqnDKwXjhjDGVhRLHMIA8zypM41YtsWdWeCTmhJGY7cxH96YuC8TS4zWybhtKrSJOZ7hBhpYEIMw56wfKrmGsWwZZFLGJJCsTAidDofSk9d/9H08KWG/l/sGuCgCMFwsWhh7bHJcdCyuWS2yq/iAfLLEnYBqMWey/dWftPdtkOmZtyZI+EmdSDyrPF0t5JKLIyxoB8JkCOh296J/pO466YDBG2o7ti0kjTMqKF2MaguazqcatcuS/UuaRRwnZdeIYXEMjgXrChraDRswk6jeCBAI3J30iiPZzsthsQlnEWkCq6gXFGyuujgjpm68iK827Kdsb2GxqXw+plWB+EqdSuXpIHypwwHb84C5ihbt5lv/AK61bGy3GMOvULz/APiOtaVVcalsRKXHBa7Y9l8JbxmHy3BYe48O+UOqmMqN3cgDxQNNt40NYxvZdsGzJ9pXEiQSQAGQkGFcSSJEkCY0OlIt/i17iF52va3QpKBQAAQZKx6dT0pn4XiL4Ci6CygAkSPiB2jQQfxp2hYsT25KrWtrWQrwzgD4m9aUZ1Qv4nXQBRqxk6TA26kUa7cdnbVnuxaAUEEMCxZmjyPLeY+Qrp2g/SIGwjJbFyy52FsEkKpkeIAKJjUHka8yPF72MvKb11nAgFcwU5CRmCrMSRvH8qN6l7937ARqW3DYxFevOpFCOHWcl9gPAvJP9Rg7j4tP7aUZitWix2Ry1gTtgoSwnk1qVmKlMlQfPGeus1VOOmlTCdokuExIjrGv1q6MdPOvISybyQft8QjnXS5xloiYA8qXDjK5YniECo3E4DF/jWXWaHN2xVyQTBHXT5daW8dxjMSqeJvoPU1Rs8Ha42p8UE+WlSs+SBsbFm5sdPvrqrVrhcCQonpXbJFHFPtgtnWxiY0PuDqCKV+N8NNh/CRkIlCfunkd6Y8utYxHBGxeW2u+aNTA1E6/KrWAL3ANLgzqoYrKnTMZ5D6+dONtfOKZrvYPC3MKqEL3oXS5MMGHpSlxRfsysLhysvhGbqB4deh01pil+2STxwUWrOOBe7S4sggzOZT4tTmg6Ek7nUzGlEuxd8GzeUnxAqQOoIgn6UDvqXFrNcW4GZ/ENgSFkbdfvq5wm6LF18wJzIQACAMynTMx2WM2wJ6CqMrdiTL0ntyMCDWa44ztE2IMXHDOC0AGSEGgLRsx39xVdeFtc1v3Cw/cSUT0MeJveKtfYFC5VGReYTwz7rHz3p9aXMMCjvxID3saBzFCeK8SU2255gQKC2cVkvTlVwG+FxKkTzmmjF8EvPZYZbS7tktgkliQSAxMD20pKNDllrnAzK1Lhi7huKXFyqNgRGgk/kGKN3cZBuC7cyqwAygguGUg6KoMEQVkxoedWeBcDs3bCu6S0kb/ALp00Gh5b1R4nwBgoKW3JDsu2pXUgx5DSecUT001FSXkFXRzgt8KtCP1GZUZjJchm8PUARz+tMXBsZh1v27bE+OSXjUKo1jlJMAAUnLjWsWe6jN45cEEQQRKabzAMzsaP8EVbpF8uHbbKui2wf2ANwY0k+2lZt2gc5blz8v8nblnL6D3FeLG2GaEVGfKqaZsmpViTqx0DHaJFKfaLtOzYFMGwVkVyVJnOuWQuU7FYJGuum+0GuMFMViSuWLVi3AG03LgHMbwoHv60hY1w6klgpSMo1lgenpE+9dCqUJLJYmDdoM/kV3TGMXzT4ht7VybDsBmg5eTQcs8wDsdK525nzmnMZIXA2cAvw2Y5jcfMFZRLBY8t9Y/IpuWyQqnkRoZmQNpPWIPv70J7G4oYBz36Kz3La3LUEGIZhctnQwdQxA/d31r0jhGFXG4bOU7osSMikMqkNmlWj9oa7aZuWtXaa51T56Aur9SImRQV+GOL6sBbVM0jKCDJDkk85yr5DWBFNHFeFtYuFG15g9RQfiV/IEaNBcWT0DSk/8A2rU1FcLoJvpCFblCWC5dAmRt79BO/MmuZFb1oxpqEVCOEVybbyalh1FStGc/k/1qVW7ZZ6LVVFrsReBqJNMqbCpUrzM+zWh0Yumg3GLhynU/PzqVKrj2WeDpwhBk2FFuHD9YPQ/dUqVP5iH0Mb/D71WbnUqU14KTjRnghi3cI0PXnt1qVKh9AjPwozbE66c/Q0D/AEh2gcK5IBPc7ka/OpUqY9HM8k4YdD/En3mivHbhWCpIM7gwdjzqVKH/ANIli/AxwrDbVKlek8GKeSYjf3r0zCicIs/9Af8A51KlZmk/N9Bu/wAfUBdiLzEspJy5SYkxJYax1ptNSpTmm/hoqu/GzzjtCf8AE3P4z99XOyLn7WBJgoZHWAN+tSpWZX/GX1HH+B/QYez3+TcPM3rsnmdedIeK3qVKLVfk/Uqp/FIP40/4KwOWc/UGaE4e0O9tiBGYcvKpUpIZkM/Gv8uweYxCweYBUzHrA+VOX6KcS2e6uZo74aSY1Qzp7D5VKldL8f6E/lGHtyoyoY1zMJ5xG1IPGx/h7v8AAalSt6j+D9zPs/ifYtg6D0rm1SpTSF32c6lSpXEo/9k="/>
          <p:cNvSpPr>
            <a:spLocks noChangeAspect="1" noChangeArrowheads="1"/>
          </p:cNvSpPr>
          <p:nvPr/>
        </p:nvSpPr>
        <p:spPr bwMode="auto">
          <a:xfrm>
            <a:off x="63500" y="-660400"/>
            <a:ext cx="1819275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72" name="AutoShape 4" descr="data:image/jpeg;base64,/9j/4AAQSkZJRgABAQAAAQABAAD/2wCEAAkGBhQSERUUEhQVFRQVFRcZGBcXFxcYFRgXFxcVGBgYGBcXGyYeFxokGRwXHy8gIycqLCwsFx4xNTAqNSYrLCkBCQoKDgwOGg8PGikkHyQsKSwvLCwsLCwsLC0sLCwsLCwsLCosLCksLCwpKSksLCksLCwpLCwsKSwsKSwsLCwsLP/AABEIAMIBAwMBIgACEQEDEQH/xAAcAAACAgMBAQAAAAAAAAAAAAAFBgAEAQIDBwj/xABDEAACAQIEAwYDBAgEBQUBAAABAhEAAwQSITEFQVEGEyJhcYEykaEUscHwByNCUnLR4fEkM2KyFRdTktI0Q4Kisxb/xAAaAQACAwEBAAAAAAAAAAAAAAACBAEDBQAG/8QAMBEAAgIBBAECBAQHAQEAAAAAAAECAxEEEiExQRMiUWFxkTJCgaEzUrHB0eHwQwX/2gAMAwEAAhEDEQA/AO2IxTEzQ7H2w6lTzBGnn501vwvu8KpOrMBJO+3lS1esQaCccPBbF5FHE9kLZOmYa9Zn51viezilDGkDQ0yParhisPmRlOgIiennUIl8CFw7AxdkzCOBpIaTsFjXNz6aa0yYWwVAzNmbqdT6TzjrVThnDyCXcnMSYBjQbTA5kUTitjTUJJSkuRC61v2oxVRw9m4L9n4l1ZeTDn7xVyKk6HzFX3Q3xaKa5bZZOmM4lb7sPZEl5ykgHXSQV1ylZmOfpXfF8Oa0oDEMdyQxO8kaER12jb5KNs5L3duJ8YM7aE66DqIHlTTicUXYsefLlA2rz9GlveoU0+E+c/0+2R22yKjj4nCsGtqyFr0mTPNIqRRf/wDlsVlzfZ7sRM5G2+VUGwbhspVg0xlIIaTsIOtCpp9MLa12Eez/AGWvYsnu4CqQGZjoPLqT5U0n9FPS/r/Bz/7tqY+x/A2w+FVbmjsxYrIMTEDTyAo7Ec6zbNTPd7XwORqjjlHi/aHs4+FKK+Vi0wy6ggdDvOo0rFzsdigmc2XyxPKYiZKzI+VewIgJOcKcreAmCQpG+uxmRpyrjf4mFMGgr1DrjhBTrUnk8MKxWsV7Dxrg9rG28uivIOcKM3MCeZGu015lx7gT4W73bwdJDLOUjymn6r1Z9RWytxBcVuluT0ot2W4H9qxC2zIXVnI5KN/c6D3r1nC8Hw9pcqWrYA6gEnzJOpob9Rs4XYVde7lnlHB+x+JxSC5atyhMZiyqPqZo9/ynxH/Vs/N//CvQRiVUALp5Dl7DYVUvcZKbjU9fvFJvVzL1TEQcb+jDEoJQ27h5hSQfbMAD86K9kv0flGZ8Wq7QLczM7lipiI0jzPu1WeOT5VXv8aAkFo+76bUMtTOUdrCjUk8oFXsIOH2hZUN3OY902rZQxZ8jEdDIB5iJ1mRq9oihOvtNMF7ioOHYMVMg+GQTHP8ACvAOLYa5bxdzuSxUNuOUics9BS+G+i3K8nq2N7XO9plJGoI9jSk/Ezr9DQjAtcynvCZO8n05D236VYrT0+mxHMxO27nETVjNdsG3d96jfDiFQr0L22GYaHfIQa5EVLjoLblxJGQr1BDgfcxnrTGojmH0ZXTLEjj9nXoKxXapV2yPw/YDfL4nrnHMbFtADyHKOQ+VKty+CasYzjq4lA3wtEFfOhTPl1PKvPzhLdjBoxaxk7XiBvQa/wARzyAIUGPMnQn8+tYxV8uZO3KuKpG1adGlUOZdilt+7hErFbVIpzIqYipFYa8uusQQCG0YTtoOXntXTuzQKyMumG4NC92gtQ9t+unuNR+fKjlt5APUA/OqnH8NNmekMOf3bV04Y+a0vkI+X9KXra9WWPPJbNPYs+CyBXofZDsMALOJuvro628unVcxJ9Dt0pJ4VgDevJbXd2A8gOZ9hJ9q9F7acV7q2RacaAloOUqixOXXkI5f0r1dzisIKiGXljXcxyjmPnQW+lrEYhS4DNZIZTOp6A8yJgx1HzX8RxRbiq6MTmUnXQgqQGBHUNXLsvYZsdmAIGWXYn48ohVC8hJEnTbnvWepPtDbR6A1yNSP7UHxnFMpq9jr8CkvjfEBMdKFslBy9xxevKl/ifFMxkGhF3GEjeq/2oRVcpBpBvhnHDbcGfWqfbO93qo4B8JOs6AGIn350LtuZ0rnxPHkgIIiNfnTWl3OawU3YUXkY/0Z4gKb4nxFUIHUAtPyJHzpg4rx2G00jf18vKkbsXjRbxBzMFBtsNTAnQj7qu8RxksYMkb/AIUWrWJg0cxDL8fn1oPx/tYFKhjJA+QnT1mhIxBmjfA8QhbxAa6GQJIpPsY6JgOKOQCYUdOfvWuPxxOtX+N8NS1DJsdx0oJiblQk+ieCo2IOutKIdrRPeSy7d4N99M43660x458qmOdA+PXmwwtloGeSFKnMY3G+g1XofpWhS41R3vvwLTTm9qOyuCJBkHYipVKzZzKLlo5CwmD8B9VG3qK6LjoMXBkPI7ofRvwMVqRsysv/AEIuHPBZrS5hFuDIzZQ3PnI10HP8+VZuXIgASTsPxnkPOs2bBBk6k7n8B0FDN7k4xCh7WpMFXcLi0JUgyDH7J+tSvQ8Pwa5eVbgCnMBqWgmNJIyHp1qVk7/nL7mh6a+QtzW4vGCOtaAVmttpGUm0SsgVkVsq1DJNQKt4Hhj3TCKxPkpPz6U2cF/R4XVXuvlBE5QNddpJ2+VPPC+FW8OgS2IA9yT1J5mkbdSlxHsYrp8yEHgf6NzcbPiZQCQF0zGQRM/s7/SmXCdg8PayaF8n72pO2/Lry1mmImsg9az3LLb+I2uFgD8Y7N2MSmS4kQIBXwsPKRy8qSE/Rfdto3dlYBMKSZI8ieXrFenAg1sIqYTcHlHNKSwxI7GdlVt3C2IR+8USpIZUGuXRtAzc99qU+3pQ3itu6hQBgSTnBDaNoszrsdIKCvZMo57Un9uux9nEWH7tFS7BYFQAWIHwmIBmOfOKicnN5bJglHhHm3ZQs7NbtXTCo5zFQYzNbnKp5nKu5MQdKduyWH7i65Fx2dl1zmZA1AGwXXyoZ2bwf2ZU8Svbup3YBQDJcAzhgRqQwka6jTXWjT8NK+KRI5D0+lCiZM7cT42YPnSpib5LTXfGcRAJDTPppVK+x3qJwceWjoyTNe8qs7a6VsWrRWmqS0tWV09qEmjFqhmJWGPrWpon2hLUrpmltQSAxyjmQJI9BImtLOIFsEpmPi8UnxNykjkdtjGwGlSobjLJQkHqIkek84pq6reslFdm0JiGAZdQRI9KsYe7l2oPgsULahP2dgCddp0nfmaIrdB2P86ybKJ1+B+FsZl3F8RZlgmqn21WXSSfzO3nXG+TBjeDQXCYbu4ysYMyIkEkzI6f0qa6J2LMSJ2xg8Mv4rFkNm3y6geYEgx6/dSVxXjb3iO9dnGrEFpXMZ2jYaj5RTphMCbzZQ2Wd2MQo6meXlzmOdLfbHg1qzdfuTNvQWyGDZlAAJPPeddjO9MapRjKMF8CujMlKXzLPZ4s1kljIDkA+wOnzn3q/djKQRmnQDlr1nlS/wBmrlwkqphAZIiZOg+LkYo9fHw/xj7jTlTcqRaaxYVkwLW9bZ9Ub4T6HdPqKt4fFBzl+F/3Dox/h5OPT5VvWty2GUg+UeRB0NWyg4LNf2AjJSfu+56BwziVm1ZRHuFWCiRpoTrGvrUqcI4ZhcTZS7fkXWWHytlBKeCY5TE+9SsZtZ5NNZwJMVmsxUit8xyAU0dhOFd5fLsJW2J8s3L6SaWBXp3Ym0owqlRGaZ9QY96V1U9sOPJfTHMhlDxWReofdxcVRfiVY7Y+kHVudK5FyRrpqdPSa44Bi1sE+3pWmIxP7pHvPvXZOwdXvZd66d90O9BsXiJrtgMYaHJ2AibhA3qnxXEEWy3IamrV8hhAielVrt2IG9F2Qeccb7Rd6gFq26kENLuoAIM+FFUwNufKq2D486+JyzXDAyzCAD9wag+Z39KI9q8KqXpRQM2vKPYRpQS4MwUEEwxPOJjTXl/amo0QUU4lXqNtphDhnDLmLulVIzEFjmmAPYHqKaML2FI8Fy6uo8Jgxm5qSfKT7UX7FcCWxYD6l7igktuBuFHlznnRnF4QujAMVMRPn+PpzqLbd3t8E1w28+TyjiPDymvKSAfl+BFDAsUwcbS5am24A1BEa65Qp16eEUAe7SrRedBerN9cy+YqrOtWEfwmaspbUlgCaTXJRrFZNSK3TLOd21mH1B6EbGs2X9iN/Xy8q3Aq/iMLYw4DYlyXZTkt2ipY7QCRI03+6ZML3XQq5l58F1VUrOInAWhct3C8ygQoQSCpzQTI20qj3rD45cfvADOP4hs/qIPrXW1xtVRwEbLdIUaMXENmU/CBGwOu/wAqhUjcEHodxVdLrsy4cB2qVeFLk5MxZSLd0hSCGyc55HmNJ0I5mqNrhKpcIFwXJXkABBOqkMDP9Kt38KD4gSrfvLv6EftehqpY4ie9VbihGKbmYbpA5a0FlajYpS+/j9fgHCxuDjEJ4SwqAqFCjoBAmubLqT7D0/P50rq9wRH1/p09fkK50/HD5E5PBrFStqxFWAl3DYqFAzEf3qVTqUs9PFvJerZItl+Q5biRI9Y51iKfe3nYcOpxeHEX0HiUbXFHxSObRt1pHt2ixAAMkwANT9Krov3rD7QVtWOUaKtevcLwht4a0pGoQT5E6n6mgPZvsSFK3LxlhqE5A8p6+lODgUrqbVPhF1UHHsXMa9DLt+D1oxxOyNSKXcS9ZzGkOOGxH6tYG4Htp51Sxl7KfKh3DuMgpk5qOZ3Fc8bxCfWpydgsd8GP8zVzD34BifallsZE61heKMBE71GScBK/j2W4CPMTXa9xbMp6xVWxjlKZGIgnfodpqribWSdfQ9RyipRDBfGLpueq7edM/YPgKG33zCTLAAgECIEwedK9jElLqvzVg3yM16qmIH7MQddNtaY9R7NpU4LdksiBVe/iwtcrl0waWuLcYIECqmw8Ajtxam7mB3UUnMmtH+IYwvvMCBtpJnSfl8x1oU6RrU9knJLFbXxC+tRLtdycykeVWVtKSbAmm1wCnaPfYcz6fz2qKW5kegA09yJP50FZVI8ydzzP56bVmtjbnmRn7scIwpPkR6GfbxR9KoY7AuxlGiTqNl59PPlRACjXZjs82KugbW1gu3l0Hmf61VbVW1mZZXbNPERJ/wCEOdXIgFfgk6uxiZ0UfEdtYinPg3Yi9iLYdAAmwLuwJjmNyR505cU7CWDbcWRcDwDIIYSslRlI118xWOyvHrbYZFU5XtHK6MGVlI6htfw0rPVsK8qC+4y4SnjcefcT4LdsNluAqeWuZT5gmZHvQHjCEot1d7RBECMw/aPWDuB0HnXrHE+N2HcWL6JdDBiAIzDYEg7iSY03131pP43wy2CTYJdP2h8RX1IA8J5GKYrujb7Xw/7lcq3D3ID23DKGGxAI9DWYofwg5M9k72z4fNG1H586JVowluWROUcPBrUitqlGCWrXD8wBzqJ5EifvrFVs1Zqpwsz2XKcfgeodpe0TWrThZzR4Y3kmAfbf2oB+jrCtdZ71zNKsVlgASTqScoA5xpVTi+MLkTypt7J4xBh1RdCN+pJJk1hRbWTQxkYQ0Vxv4gdRVe9idKEY/H0LZOCcSxu4pfxN6s4nGkmqN29NUyYaRxa8QZBg13HEZ33qs1cXNBkIs3L9cWxJquLlRqHIRbXFGuhx7FcpMgHTyncT60PQ1vmq2DBZ3z6099j77NZbMZh9D0XKmnzmvPkajnCOKG1+1AI9pn+9XeCvA/Xr42G/WkjjuJliat2MXdxAItgvBg5eR8+nvQLjSvbOS4CG8+h50UIb5JAye1ZK3EbRu4Fgphhe0PqLR1j0qnhLT93+sYO0mSNvIbDlRHAYicBfdVzAOkAgiZBiJ5EgUyYDs9h7Sf4li9xgphDlRM0EKo5nqxk+fM22KEc4+IMZSeMiQbcV0taCrfE8XhhcKJcIiZFwEGQSNCAQQY02qhefp8JEq37y9R0E6e1BVHdNLIVj2xyV6lYxFlshYEAAgEmNzMDX3rFgqWM3VJMHLzAAIgCdTpy0p2Wurjd6LyIKqTjuLWDwTXHRQPjYKDy1Mb16vawtvDWu6QhYG+gJP7x6mvKhduOuRdYUwABtHzNbWe0r90Ed2BBgSSWYGCsndjBA9qX1ErpcSS/R/wBeC+lRXIynt2bd1rF3wsDKsCCHU855EbRQHtR2otSbgEXwuWRpnB0knqBzINWD2fu3rbZ+7zNtmDEr0nTQxuKWuJ9mLmHHeXls3FkiXfKkkGJWAZ5iG5VmOyPWRyLQqrxE96HlmM6ZjJB5a6TB9KdeBcFN58168wlc2XXI0CQrgbqaVXXD3HzIfs7z8B8Vkn/S41T0II86PcOa9EtAXaV1BHUMDlPtTHTyc+UVOL2RYvJcWAoPdvG2UmQfY0SrXiOGFxWQ/tD68j84qnwbEF7QDfEhyN6r/SK3q3h/Xkyp8/oXYqCtqxTJUYIqVtWK44LPck1f4NxA228jEzpQi21b3Rp7156qDnLajVnLasjm3E8woZib9BMNjGXckj86VaONBordNOJELYyJduVxY11cVWd6TawMEZq4k1sz1xdqrZJCvOtVJmpmrINccbGp3las1cCdaKLOLSvVu2sr7/hQ1DV3C39xOtXrorawMPZPiXcNct7Bgt1esao4B3iQmnmax2n7SWb6NZcSZyqwiVaJ3PnEjmNKA8RJm0wMANkJG+W5p/uimfD9gLJthgCHAneRO5B5jpvzqc8kYQEwdvu+GOOTX0XlrGRv50f7O2rZQ277BkVVuaSurJlgkGTEH1+lIF29etObb98bT3D3YLxJSVJHQ+Y5aUR4Xxq5at3FuRB3IkiATliddtPl7W2ZmsxXkCOIvlnfBdnEvYwoTlsM7NqQSQAdp58vemTjnZ60URLSwwIVGYnbRfiJiI+XlzQ8Rx5lZXtfCpMkjQ6GfaJ/Irnje2oNth+sVypGkGDyMz1petuLyi2azww9b7L3rkqAmYpOTOmfKZA0nSdSAd/lQq5gDam2yZSp1DDxT56TW3Y3tNbwRe7cLXGY75QyyNGKMpMidJ6CaceOcZwuLwxuW1Q3TB7wb6HYEb6aa09XdGdmZxTf9BSdO1e1iX9lLFAr5DnXxHlJifMAa034fshYtNnBbYeIkaFZOaQIBpUa0QASNDQ7i/EAqZdDmKjUk5RmDSByOkT0J61TqtNJxdkZ/wDfAGufO1oN8c7QXe+P2dwqhYZgNGbXbMIIAjWDrOtAMVeu4iO+ZyByJ0nqANB8qtLi0yLGvKACTp5ekfOrlpFKyCNgfY7Gs2FccqK7G00uxKxnB2VgBqDMT5CY9Yo1gOENah0uMAQJAMTMfPnoelFThFJ8TSNsseH121NdXuCIArV0+nnKS3rgptuilw+StmMywzehyH3gFT8hQ1WW3ijqVS6JlxoHH8BafX/VRYih/GsOWt5l+K2Q49t/p91ac69qzF9CkZ5eJeQlawxb4Mr/AMDKx+QMj5VpdssvxAj1BH31XtZbqK5UEMJ1APrv513t5l+C5dQdFuOB/wBsx9KsTnjKw/2/yBiHnKNdKlWf+JX/APr3Plb/APCpUbrP5V9/9E7YfH9iWm2rteueIDyJ+sfyrlYtywinVuyqfYla4/dMwLBxM+LYGSBt/esOmxwe40rIqSwJoq1w/D53joJ9YoM2N7s92AHAkZlYCYnWD86L9mOIq13XKR8JymQJ1HTpWk9RGcWo94E1S4vL6yXb1uqF1aPY23rptQq7ZrHmPxBxFYK1ae1XFxFVMM4GszUNbBagk0IrRlrq1amjSINUWrmFs6z5VwtirSXMqzzLhY5QeYPrpFHnasgNnbF2M1pl6qQPI7g/OKZuF9pwcIr6AlQSBG+xkeRmlTEXWDaTEb8vzt86Bribgc2VMLmZjsRlcSB6SWPsKa9BtKSfZT6iy0y9i8VavXldMhb9YWIksJKhQZACj4zA66zWzCRFBeDiMReHSf8AcKN1paaOK8Cd7zI4pYUCAIAERrtER6UJfs73gITwhRvGpaPhEnQcyep8jRuK3t3CNjXXU744XZFdm15ZR4Pwcd0M+YMTqMxEEabDTlVg22tHLmZg50WZyqAdddd519KvJjNdRp5VwvvmcNG21J16acZZYzK+LRRLt9oUTpcTKP4lj5SPuq8eAr9pNtrJu29M7xrmYbjUAAGRyOk1S42vdhGiQLgII9DGo+R9avcLsm7dbuVjwNsYLkQ51OmgAA8yaS1ynLipcLL/AO/cKC6cu+jvgcPhbLG1K94twnM4htCQFVzpABAMbmhWC7tmfdSGbLOhKkmARt/atLLM9xsynu1OksQZ3g825SPL2q+eCi8S8FSTuDry3nSs7T02zmnHKa5z448BWNLhmjWa50Wv2uTRp+1z+lCb11QdWUDzIH3mvYxmvJnOD8Eq3huHl8sQWZoVCGl4ALfCOn41VwxW4QEZWLGBB31jYwa9A4NjMLZTOApvr4S8mdh8JPwg8xSeq1GElB9jNFPLcl0eW8OstZuPYcFY8aAiDlJ136HT2NEaIdvMct/LilX9ZhyM8b3LJMEeoJ36E9BVDOraoZU6qeZB294q3SW747fgBfDa8mKlZipTuBcGYHtQpuqIOUso00OsSNt/nTnxLAIMrDO2dZIuOzlSdwZ8MjaQBt0pF4J2byuGckFGBA6wOfvXo/B+HC+GliMomBvH94+deZxk2GxT4rghbGRLX6xx3jNnIV7YEG0Y2JOQgjTqK5Yi3h7eGsYnDEpde5k7tiCdCQQ8DWCJDADenjj/AA5bdvV8wKFdoOXwkr8wDPUV5ThLWe7lLfq7dzPoOU+IiNNSAPeiTafHQOE0P/CuNLeWG8LgwyncHof586tXrFU+Gdj7mLbvLRFsqDF0glTzyEftA/TfyLTw3A2rls2iGtYiyB3quc2/7akfFbbkw9DrVl1cU+Aa5NoVb1qqF23THjcFlJEg+lDMRZFJtF6YHK13S3pNR7ddrSaHSoSCKdwVzqy9uuZSiRDNrQqyh0qqBVtatQDM4vDXe6N5LZdLZ8fw6BgYGuslssZZOlALeBu2b031KtcJUqQRl8Kso19CvtXpGHuq3cKoHdWAtx42uYgiUnrkU5iOTMnSljtrijfuXCPitxHSVAdSPUGPnTWnbzj9Re1LAr8LWMTe9/8AcKMxQjhlwNiHYbMkj3KmjMVoUP2fcUuXuNYqRW0VIq8pNa3WtYrIWuZwN4nauEZUIKsCuTbzBX0gmpguKXbFlmQhbtqVkgGJ0mNjoTRV8AEZne5bMIMqqczAxJBgQCWjnsBVfCXETEAuJtXUNu5poM4IVvI/yrGslCO6Uenx9cmhW5SxFlDg1i7cTO1yJJIIVS5k+IlmB5+VMtlVCwbl0x5hf9ig0E4W+VAsEFAAZ59G996uG8aeqqhKtNdC0rGpM0xdtGbYn+Jmb/cTVV7Kk5VAHNoAGnTTmfunyqfaCSSCco8IA/bbY+wOnqCeVdbaR6nUnqf5cvar4xi+EgG2uWzKXzaGZBqglRGkgaCByrUY8eLTKwcyARoD4spjTSTr510obxbh2ZSU0eRJG5GgI/H59aV1emc/fHwX6e9QW1+Qjg8t4tbZwmcQSRIg9Y5HrQ3A2Ww925hbvxIcybGUbXQjQ6EH3PSrHD+Gd1sxM82ifQxWvai2MiX0/wA2z8QA0dDMyfL7iaW06nCWcPgvtcZLBaipWMNdDoHXUMJFStxNNZRmsv5gT504cC4extq9toYSNPx/PSgHZ/s82JuROVBu0eew8zXqHC+FpYthUHqTuT1JrzcXlGvIUO1/ZW/icPlsqufTRmyiCJIB8jyrzr/l7jbUThrjNqPCAw8jmDaiPT6V9BZhUY12AciRw7iGKGGVDYNi4Fj4PAOcgE8+YJmaTuP38dZcPeKZ0k27tsbK3xIwnxoeY1r2XPFDOKY6NIG3P+tC18yUzxC924fQhR/qB+EHXQH7qJ4Pj3eBZtsMw3GqzThxDgmDxH+ZYUE7sgyGdYPhMN11FXuy/ZTD2vErFsp0UmcvpInf8muSWeSciY1qdgSTsI3ojw/A5my3Bli25b5rkOnqRHkKaO1Pb2xgyLcFrpAyqkF5O3h3HXWJrxXi3aK8CyBsitPhBBZQepXQE6zzqZSjjbFHRi+2z0huyrsJt5WHXMBp71Ux3Zu7ZsveuKFVACdZMFgNAPWfSg/Zbt6fDnaCBsdjHkatdqe3udGsWgXN2VgbAE7k8o3iqlgPkHYHGK90IwhWDQZ1zDWPlNW8QIOlAbeIyPauCNGB12OsEemteh4jhNt8TbtwUz4c3iP3QGVY9yfoaOPKyRLs2wF7/BppBDOPXWZ+oHtSvxXGot0BmAZhpPODG+1PlthbshCAcqnl1J8Q8/5V5T2utN3i30ghCNCNAASZPUeVXV2ODyiqUNywy5w3hduL0ubV22t0LInNnAaxpyE6T5edPHBrXDzh7dt8puhUFwhm7xWIk6ToRsRGhGopS+yIxS8VEsiEAfCI1EDoDpr0qpieEWWmBkJ5qYHXUbETyoVKfaYTjHyNPabs5bw6d7bvK9vLmIJGdVG7aaEDSdiJ2pdQyJ5Gudjh9y5dKPdPcuy/q48By7BuZAOykxr8r+PwZtPlO/TmPKtLTXOfEhK+tR5iVYrW44UEnYCT6e1dIoRieOC1iNQGS2qllJ0aCGC7ec6dCKLV3SqhmPZ2nqVkvd0XMQMoYOrL3mqkiIyhfPfQ1aCeHELcINg2s4OxRhcEAa6yfyKX8Z2gOMuILdsqfECixl8bTI00lmM+UVb7Q4pUU2be7MGuEbSJyqPSSfU15uxSlZ6k3z8P7/Lofe2trYEeDYlcRaLgRkENLqTmEcokSD6aGqvE8YLYhjlzNlzL4iqxqeWvL3nlFB+HW2w91QxEXl18mB0Hr/5VU41inLXFQlkgBsoMeGGkxtB5+Ro6tVf6uIy9uCr04N5wNVvCwFbTJl/VgGRG0+vL09TXTLXQ9ocMLKCQ5IUBVYfFABnxaQTvH41HUToQR6zr7VuaTWKeISXuF9Rp3D3Lo5xUrheRiV1CwZOpk6wIMfh1E9bOWnoWbm1jGBaUcJfM0ioyAiDqDWL15UXMxEbepOwHnW1xgATDSOQAM/UfdU+rHODvTYnYnheItuy2s5tg+GDpB1/GKlM//Ek5kg9Crg/dUpV0VfzfuX+rP4HubuFiFgE8h9dK3t4gNsaDXeLArIOh2PLpzoanFcreVZDkPKI2i7FbNd0oDZ4wCDBFS5xPTf1+R/pU7jtoYe8I1pf49cEAg1WucUJI1qjxXF+HehbJwD7+MI2NDOLdrLuGtk2nys3hnQ6HeAdJ6HlWMRiKCYrh3fGXYwNgIEf1oScAvBZnL4hzCrm1MksWBB1Op0OpoJxJGzS27agcwDqJHIkax5jrTtxXAdwhe1Fyy0ShH+WwjxETtIB5gkDzpKuW2ZjJzEmSeep+Ik9SaKKwc3lFcTTpwK1mtKTlnYx+d6CWO6TuiyM0sQykBp0A0PPWd+g605cMQZFBTJyyAbEnYjlvuDV1UI2PnpFdknFcdi9jLeUMB+yTHXQ6V6E/Hhexj3ZH/o8OBHW6WukfdSXx2FuOANwp+mWPmDVjsphSbF26T/7gQfw27agffHtVLW2TiizOYpjNj+LAoV3YkfL+VLeKEg5tq7q5mrHGcJdw9lLioO9uH9WWiLY53Mp3b92RpM9KJRTjnIDeGc7uOtvYtIm9oFTpAnQ6dYmPUGl7H8S7vTWdT/WrmGsd2gWZI3PMk7n1mhnH1/VlulD1wF2y/wAI4obqBjpO0HofSizXi+8yN5/OtKvZ0ZECkkzJHSBE/X76P4hHFvPOVToIXxMxJAUMZA16L71dRbtlkqnDKwXjhjDGVhRLHMIA8zypM41YtsWdWeCTmhJGY7cxH96YuC8TS4zWybhtKrSJOZ7hBhpYEIMw56wfKrmGsWwZZFLGJJCsTAidDofSk9d/9H08KWG/l/sGuCgCMFwsWhh7bHJcdCyuWS2yq/iAfLLEnYBqMWey/dWftPdtkOmZtyZI+EmdSDyrPF0t5JKLIyxoB8JkCOh296J/pO466YDBG2o7ti0kjTMqKF2MaguazqcatcuS/UuaRRwnZdeIYXEMjgXrChraDRswk6jeCBAI3J30iiPZzsthsQlnEWkCq6gXFGyuujgjpm68iK827Kdsb2GxqXw+plWB+EqdSuXpIHypwwHb84C5ihbt5lv/AK61bGy3GMOvULz/APiOtaVVcalsRKXHBa7Y9l8JbxmHy3BYe48O+UOqmMqN3cgDxQNNt40NYxvZdsGzJ9pXEiQSQAGQkGFcSSJEkCY0OlIt/i17iF52va3QpKBQAAQZKx6dT0pn4XiL4Ci6CygAkSPiB2jQQfxp2hYsT25KrWtrWQrwzgD4m9aUZ1Qv4nXQBRqxk6TA26kUa7cdnbVnuxaAUEEMCxZmjyPLeY+Qrp2g/SIGwjJbFyy52FsEkKpkeIAKJjUHka8yPF72MvKb11nAgFcwU5CRmCrMSRvH8qN6l7937ARqW3DYxFevOpFCOHWcl9gPAvJP9Rg7j4tP7aUZitWix2Ry1gTtgoSwnk1qVmKlMlQfPGeus1VOOmlTCdokuExIjrGv1q6MdPOvISybyQft8QjnXS5xloiYA8qXDjK5YniECo3E4DF/jWXWaHN2xVyQTBHXT5daW8dxjMSqeJvoPU1Rs8Ha42p8UE+WlSs+SBsbFm5sdPvrqrVrhcCQonpXbJFHFPtgtnWxiY0PuDqCKV+N8NNh/CRkIlCfunkd6Y8utYxHBGxeW2u+aNTA1E6/KrWAL3ANLgzqoYrKnTMZ5D6+dONtfOKZrvYPC3MKqEL3oXS5MMGHpSlxRfsysLhysvhGbqB4deh01pil+2STxwUWrOOBe7S4sggzOZT4tTmg6Ek7nUzGlEuxd8GzeUnxAqQOoIgn6UDvqXFrNcW4GZ/ENgSFkbdfvq5wm6LF18wJzIQACAMynTMx2WM2wJ6CqMrdiTL0ntyMCDWa44ztE2IMXHDOC0AGSEGgLRsx39xVdeFtc1v3Cw/cSUT0MeJveKtfYFC5VGReYTwz7rHz3p9aXMMCjvxID3saBzFCeK8SU2255gQKC2cVkvTlVwG+FxKkTzmmjF8EvPZYZbS7tktgkliQSAxMD20pKNDllrnAzK1Lhi7huKXFyqNgRGgk/kGKN3cZBuC7cyqwAygguGUg6KoMEQVkxoedWeBcDs3bCu6S0kb/ALp00Gh5b1R4nwBgoKW3JDsu2pXUgx5DSecUT001FSXkFXRzgt8KtCP1GZUZjJchm8PUARz+tMXBsZh1v27bE+OSXjUKo1jlJMAAUnLjWsWe6jN45cEEQQRKabzAMzsaP8EVbpF8uHbbKui2wf2ANwY0k+2lZt2gc5blz8v8nblnL6D3FeLG2GaEVGfKqaZsmpViTqx0DHaJFKfaLtOzYFMGwVkVyVJnOuWQuU7FYJGuum+0GuMFMViSuWLVi3AG03LgHMbwoHv60hY1w6klgpSMo1lgenpE+9dCqUJLJYmDdoM/kV3TGMXzT4ht7VybDsBmg5eTQcs8wDsdK525nzmnMZIXA2cAvw2Y5jcfMFZRLBY8t9Y/IpuWyQqnkRoZmQNpPWIPv70J7G4oYBz36Kz3La3LUEGIZhctnQwdQxA/d31r0jhGFXG4bOU7osSMikMqkNmlWj9oa7aZuWtXaa51T56Aur9SImRQV+GOL6sBbVM0jKCDJDkk85yr5DWBFNHFeFtYuFG15g9RQfiV/IEaNBcWT0DSk/8A2rU1FcLoJvpCFblCWC5dAmRt79BO/MmuZFb1oxpqEVCOEVybbyalh1FStGc/k/1qVW7ZZ6LVVFrsReBqJNMqbCpUrzM+zWh0Yumg3GLhynU/PzqVKrj2WeDpwhBk2FFuHD9YPQ/dUqVP5iH0Mb/D71WbnUqU14KTjRnghi3cI0PXnt1qVKh9AjPwozbE66c/Q0D/AEh2gcK5IBPc7ka/OpUqY9HM8k4YdD/En3mivHbhWCpIM7gwdjzqVKH/ANIli/AxwrDbVKlek8GKeSYjf3r0zCicIs/9Af8A51KlZmk/N9Bu/wAfUBdiLzEspJy5SYkxJYax1ptNSpTmm/hoqu/GzzjtCf8AE3P4z99XOyLn7WBJgoZHWAN+tSpWZX/GX1HH+B/QYez3+TcPM3rsnmdedIeK3qVKLVfk/Uqp/FIP40/4KwOWc/UGaE4e0O9tiBGYcvKpUpIZkM/Gv8uweYxCweYBUzHrA+VOX6KcS2e6uZo74aSY1Qzp7D5VKldL8f6E/lGHtyoyoY1zMJ5xG1IPGx/h7v8AAalSt6j+D9zPs/ifYtg6D0rm1SpTSF32c6lSpXEo/9k="/>
          <p:cNvSpPr>
            <a:spLocks noChangeAspect="1" noChangeArrowheads="1"/>
          </p:cNvSpPr>
          <p:nvPr/>
        </p:nvSpPr>
        <p:spPr bwMode="auto">
          <a:xfrm>
            <a:off x="63500" y="-660400"/>
            <a:ext cx="1819275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74" name="AutoShape 6" descr="data:image/jpeg;base64,/9j/4AAQSkZJRgABAQAAAQABAAD/2wCEAAkGBhQSERUUEhQVFRQVFRcZGBcXFxcYFRgXFxcVGBgYGBcXGyYeFxokGRwXHy8gIycqLCwsFx4xNTAqNSYrLCkBCQoKDgwOGg8PGikkHyQsKSwvLCwsLCwsLC0sLCwsLCwsLCosLCksLCwpKSksLCksLCwpLCwsKSwsKSwsLCwsLP/AABEIAMIBAwMBIgACEQEDEQH/xAAcAAACAgMBAQAAAAAAAAAAAAAFBgAEAQIDBwj/xABDEAACAQIEAwYDBAgEBQUBAAABAhEAAwQSITEFQVEGEyJhcYEykaEUscHwByNCUnLR4fEkM2KyFRdTktI0Q4Kisxb/xAAaAQACAwEBAAAAAAAAAAAAAAACBAEDBQAG/8QAMBEAAgIBBAECBAQHAQEAAAAAAAECAxEEEiExQRMiUWFxkTJCgaEzUrHB0eHwQwX/2gAMAwEAAhEDEQA/AO2IxTEzQ7H2w6lTzBGnn501vwvu8KpOrMBJO+3lS1esQaCccPBbF5FHE9kLZOmYa9Zn51viezilDGkDQ0yParhisPmRlOgIiennUIl8CFw7AxdkzCOBpIaTsFjXNz6aa0yYWwVAzNmbqdT6TzjrVThnDyCXcnMSYBjQbTA5kUTitjTUJJSkuRC61v2oxVRw9m4L9n4l1ZeTDn7xVyKk6HzFX3Q3xaKa5bZZOmM4lb7sPZEl5ykgHXSQV1ylZmOfpXfF8Oa0oDEMdyQxO8kaER12jb5KNs5L3duJ8YM7aE66DqIHlTTicUXYsefLlA2rz9GlveoU0+E+c/0+2R22yKjj4nCsGtqyFr0mTPNIqRRf/wDlsVlzfZ7sRM5G2+VUGwbhspVg0xlIIaTsIOtCpp9MLa12Eez/AGWvYsnu4CqQGZjoPLqT5U0n9FPS/r/Bz/7tqY+x/A2w+FVbmjsxYrIMTEDTyAo7Ec6zbNTPd7XwORqjjlHi/aHs4+FKK+Vi0wy6ggdDvOo0rFzsdigmc2XyxPKYiZKzI+VewIgJOcKcreAmCQpG+uxmRpyrjf4mFMGgr1DrjhBTrUnk8MKxWsV7Dxrg9rG28uivIOcKM3MCeZGu015lx7gT4W73bwdJDLOUjymn6r1Z9RWytxBcVuluT0ot2W4H9qxC2zIXVnI5KN/c6D3r1nC8Hw9pcqWrYA6gEnzJOpob9Rs4XYVde7lnlHB+x+JxSC5atyhMZiyqPqZo9/ynxH/Vs/N//CvQRiVUALp5Dl7DYVUvcZKbjU9fvFJvVzL1TEQcb+jDEoJQ27h5hSQfbMAD86K9kv0flGZ8Wq7QLczM7lipiI0jzPu1WeOT5VXv8aAkFo+76bUMtTOUdrCjUk8oFXsIOH2hZUN3OY902rZQxZ8jEdDIB5iJ1mRq9oihOvtNMF7ioOHYMVMg+GQTHP8ACvAOLYa5bxdzuSxUNuOUics9BS+G+i3K8nq2N7XO9plJGoI9jSk/Ezr9DQjAtcynvCZO8n05D236VYrT0+mxHMxO27nETVjNdsG3d96jfDiFQr0L22GYaHfIQa5EVLjoLblxJGQr1BDgfcxnrTGojmH0ZXTLEjj9nXoKxXapV2yPw/YDfL4nrnHMbFtADyHKOQ+VKty+CasYzjq4lA3wtEFfOhTPl1PKvPzhLdjBoxaxk7XiBvQa/wARzyAIUGPMnQn8+tYxV8uZO3KuKpG1adGlUOZdilt+7hErFbVIpzIqYipFYa8uusQQCG0YTtoOXntXTuzQKyMumG4NC92gtQ9t+unuNR+fKjlt5APUA/OqnH8NNmekMOf3bV04Y+a0vkI+X9KXra9WWPPJbNPYs+CyBXofZDsMALOJuvro628unVcxJ9Dt0pJ4VgDevJbXd2A8gOZ9hJ9q9F7acV7q2RacaAloOUqixOXXkI5f0r1dzisIKiGXljXcxyjmPnQW+lrEYhS4DNZIZTOp6A8yJgx1HzX8RxRbiq6MTmUnXQgqQGBHUNXLsvYZsdmAIGWXYn48ohVC8hJEnTbnvWepPtDbR6A1yNSP7UHxnFMpq9jr8CkvjfEBMdKFslBy9xxevKl/ifFMxkGhF3GEjeq/2oRVcpBpBvhnHDbcGfWqfbO93qo4B8JOs6AGIn350LtuZ0rnxPHkgIIiNfnTWl3OawU3YUXkY/0Z4gKb4nxFUIHUAtPyJHzpg4rx2G00jf18vKkbsXjRbxBzMFBtsNTAnQj7qu8RxksYMkb/AIUWrWJg0cxDL8fn1oPx/tYFKhjJA+QnT1mhIxBmjfA8QhbxAa6GQJIpPsY6JgOKOQCYUdOfvWuPxxOtX+N8NS1DJsdx0oJiblQk+ieCo2IOutKIdrRPeSy7d4N99M43660x458qmOdA+PXmwwtloGeSFKnMY3G+g1XofpWhS41R3vvwLTTm9qOyuCJBkHYipVKzZzKLlo5CwmD8B9VG3qK6LjoMXBkPI7ofRvwMVqRsysv/AEIuHPBZrS5hFuDIzZQ3PnI10HP8+VZuXIgASTsPxnkPOs2bBBk6k7n8B0FDN7k4xCh7WpMFXcLi0JUgyDH7J+tSvQ8Pwa5eVbgCnMBqWgmNJIyHp1qVk7/nL7mh6a+QtzW4vGCOtaAVmttpGUm0SsgVkVsq1DJNQKt4Hhj3TCKxPkpPz6U2cF/R4XVXuvlBE5QNddpJ2+VPPC+FW8OgS2IA9yT1J5mkbdSlxHsYrp8yEHgf6NzcbPiZQCQF0zGQRM/s7/SmXCdg8PayaF8n72pO2/Lry1mmImsg9az3LLb+I2uFgD8Y7N2MSmS4kQIBXwsPKRy8qSE/Rfdto3dlYBMKSZI8ieXrFenAg1sIqYTcHlHNKSwxI7GdlVt3C2IR+8USpIZUGuXRtAzc99qU+3pQ3itu6hQBgSTnBDaNoszrsdIKCvZMo57Un9uux9nEWH7tFS7BYFQAWIHwmIBmOfOKicnN5bJglHhHm3ZQs7NbtXTCo5zFQYzNbnKp5nKu5MQdKduyWH7i65Fx2dl1zmZA1AGwXXyoZ2bwf2ZU8Svbup3YBQDJcAzhgRqQwka6jTXWjT8NK+KRI5D0+lCiZM7cT42YPnSpib5LTXfGcRAJDTPppVK+x3qJwceWjoyTNe8qs7a6VsWrRWmqS0tWV09qEmjFqhmJWGPrWpon2hLUrpmltQSAxyjmQJI9BImtLOIFsEpmPi8UnxNykjkdtjGwGlSobjLJQkHqIkek84pq6reslFdm0JiGAZdQRI9KsYe7l2oPgsULahP2dgCddp0nfmaIrdB2P86ybKJ1+B+FsZl3F8RZlgmqn21WXSSfzO3nXG+TBjeDQXCYbu4ysYMyIkEkzI6f0qa6J2LMSJ2xg8Mv4rFkNm3y6geYEgx6/dSVxXjb3iO9dnGrEFpXMZ2jYaj5RTphMCbzZQ2Wd2MQo6meXlzmOdLfbHg1qzdfuTNvQWyGDZlAAJPPeddjO9MapRjKMF8CujMlKXzLPZ4s1kljIDkA+wOnzn3q/djKQRmnQDlr1nlS/wBmrlwkqphAZIiZOg+LkYo9fHw/xj7jTlTcqRaaxYVkwLW9bZ9Ub4T6HdPqKt4fFBzl+F/3Dox/h5OPT5VvWty2GUg+UeRB0NWyg4LNf2AjJSfu+56BwziVm1ZRHuFWCiRpoTrGvrUqcI4ZhcTZS7fkXWWHytlBKeCY5TE+9SsZtZ5NNZwJMVmsxUit8xyAU0dhOFd5fLsJW2J8s3L6SaWBXp3Ym0owqlRGaZ9QY96V1U9sOPJfTHMhlDxWReofdxcVRfiVY7Y+kHVudK5FyRrpqdPSa44Bi1sE+3pWmIxP7pHvPvXZOwdXvZd66d90O9BsXiJrtgMYaHJ2AibhA3qnxXEEWy3IamrV8hhAielVrt2IG9F2Qeccb7Rd6gFq26kENLuoAIM+FFUwNufKq2D486+JyzXDAyzCAD9wag+Z39KI9q8KqXpRQM2vKPYRpQS4MwUEEwxPOJjTXl/amo0QUU4lXqNtphDhnDLmLulVIzEFjmmAPYHqKaML2FI8Fy6uo8Jgxm5qSfKT7UX7FcCWxYD6l7igktuBuFHlznnRnF4QujAMVMRPn+PpzqLbd3t8E1w28+TyjiPDymvKSAfl+BFDAsUwcbS5am24A1BEa65Qp16eEUAe7SrRedBerN9cy+YqrOtWEfwmaspbUlgCaTXJRrFZNSK3TLOd21mH1B6EbGs2X9iN/Xy8q3Aq/iMLYw4DYlyXZTkt2ipY7QCRI03+6ZML3XQq5l58F1VUrOInAWhct3C8ygQoQSCpzQTI20qj3rD45cfvADOP4hs/qIPrXW1xtVRwEbLdIUaMXENmU/CBGwOu/wAqhUjcEHodxVdLrsy4cB2qVeFLk5MxZSLd0hSCGyc55HmNJ0I5mqNrhKpcIFwXJXkABBOqkMDP9Kt38KD4gSrfvLv6EftehqpY4ie9VbihGKbmYbpA5a0FlajYpS+/j9fgHCxuDjEJ4SwqAqFCjoBAmubLqT7D0/P50rq9wRH1/p09fkK50/HD5E5PBrFStqxFWAl3DYqFAzEf3qVTqUs9PFvJerZItl+Q5biRI9Y51iKfe3nYcOpxeHEX0HiUbXFHxSObRt1pHt2ixAAMkwANT9Krov3rD7QVtWOUaKtevcLwht4a0pGoQT5E6n6mgPZvsSFK3LxlhqE5A8p6+lODgUrqbVPhF1UHHsXMa9DLt+D1oxxOyNSKXcS9ZzGkOOGxH6tYG4Htp51Sxl7KfKh3DuMgpk5qOZ3Fc8bxCfWpydgsd8GP8zVzD34BifallsZE61heKMBE71GScBK/j2W4CPMTXa9xbMp6xVWxjlKZGIgnfodpqribWSdfQ9RyipRDBfGLpueq7edM/YPgKG33zCTLAAgECIEwedK9jElLqvzVg3yM16qmIH7MQddNtaY9R7NpU4LdksiBVe/iwtcrl0waWuLcYIECqmw8Ajtxam7mB3UUnMmtH+IYwvvMCBtpJnSfl8x1oU6RrU9knJLFbXxC+tRLtdycykeVWVtKSbAmm1wCnaPfYcz6fz2qKW5kegA09yJP50FZVI8ydzzP56bVmtjbnmRn7scIwpPkR6GfbxR9KoY7AuxlGiTqNl59PPlRACjXZjs82KugbW1gu3l0Hmf61VbVW1mZZXbNPERJ/wCEOdXIgFfgk6uxiZ0UfEdtYinPg3Yi9iLYdAAmwLuwJjmNyR505cU7CWDbcWRcDwDIIYSslRlI118xWOyvHrbYZFU5XtHK6MGVlI6htfw0rPVsK8qC+4y4SnjcefcT4LdsNluAqeWuZT5gmZHvQHjCEot1d7RBECMw/aPWDuB0HnXrHE+N2HcWL6JdDBiAIzDYEg7iSY03131pP43wy2CTYJdP2h8RX1IA8J5GKYrujb7Xw/7lcq3D3ID23DKGGxAI9DWYofwg5M9k72z4fNG1H586JVowluWROUcPBrUitqlGCWrXD8wBzqJ5EifvrFVs1Zqpwsz2XKcfgeodpe0TWrThZzR4Y3kmAfbf2oB+jrCtdZ71zNKsVlgASTqScoA5xpVTi+MLkTypt7J4xBh1RdCN+pJJk1hRbWTQxkYQ0Vxv4gdRVe9idKEY/H0LZOCcSxu4pfxN6s4nGkmqN29NUyYaRxa8QZBg13HEZ33qs1cXNBkIs3L9cWxJquLlRqHIRbXFGuhx7FcpMgHTyncT60PQ1vmq2DBZ3z6099j77NZbMZh9D0XKmnzmvPkajnCOKG1+1AI9pn+9XeCvA/Xr42G/WkjjuJliat2MXdxAItgvBg5eR8+nvQLjSvbOS4CG8+h50UIb5JAye1ZK3EbRu4Fgphhe0PqLR1j0qnhLT93+sYO0mSNvIbDlRHAYicBfdVzAOkAgiZBiJ5EgUyYDs9h7Sf4li9xgphDlRM0EKo5nqxk+fM22KEc4+IMZSeMiQbcV0taCrfE8XhhcKJcIiZFwEGQSNCAQQY02qhefp8JEq37y9R0E6e1BVHdNLIVj2xyV6lYxFlshYEAAgEmNzMDX3rFgqWM3VJMHLzAAIgCdTpy0p2Wurjd6LyIKqTjuLWDwTXHRQPjYKDy1Mb16vawtvDWu6QhYG+gJP7x6mvKhduOuRdYUwABtHzNbWe0r90Ed2BBgSSWYGCsndjBA9qX1ErpcSS/R/wBeC+lRXIynt2bd1rF3wsDKsCCHU855EbRQHtR2otSbgEXwuWRpnB0knqBzINWD2fu3rbZ+7zNtmDEr0nTQxuKWuJ9mLmHHeXls3FkiXfKkkGJWAZ5iG5VmOyPWRyLQqrxE96HlmM6ZjJB5a6TB9KdeBcFN58168wlc2XXI0CQrgbqaVXXD3HzIfs7z8B8Vkn/S41T0II86PcOa9EtAXaV1BHUMDlPtTHTyc+UVOL2RYvJcWAoPdvG2UmQfY0SrXiOGFxWQ/tD68j84qnwbEF7QDfEhyN6r/SK3q3h/Xkyp8/oXYqCtqxTJUYIqVtWK44LPck1f4NxA228jEzpQi21b3Rp7156qDnLajVnLasjm3E8woZib9BMNjGXckj86VaONBordNOJELYyJduVxY11cVWd6TawMEZq4k1sz1xdqrZJCvOtVJmpmrINccbGp3las1cCdaKLOLSvVu2sr7/hQ1DV3C39xOtXrorawMPZPiXcNct7Bgt1esao4B3iQmnmax2n7SWb6NZcSZyqwiVaJ3PnEjmNKA8RJm0wMANkJG+W5p/uimfD9gLJthgCHAneRO5B5jpvzqc8kYQEwdvu+GOOTX0XlrGRv50f7O2rZQ277BkVVuaSurJlgkGTEH1+lIF29etObb98bT3D3YLxJSVJHQ+Y5aUR4Xxq5at3FuRB3IkiATliddtPl7W2ZmsxXkCOIvlnfBdnEvYwoTlsM7NqQSQAdp58vemTjnZ60URLSwwIVGYnbRfiJiI+XlzQ8Rx5lZXtfCpMkjQ6GfaJ/Irnje2oNth+sVypGkGDyMz1petuLyi2azww9b7L3rkqAmYpOTOmfKZA0nSdSAd/lQq5gDam2yZSp1DDxT56TW3Y3tNbwRe7cLXGY75QyyNGKMpMidJ6CaceOcZwuLwxuW1Q3TB7wb6HYEb6aa09XdGdmZxTf9BSdO1e1iX9lLFAr5DnXxHlJifMAa034fshYtNnBbYeIkaFZOaQIBpUa0QASNDQ7i/EAqZdDmKjUk5RmDSByOkT0J61TqtNJxdkZ/wDfAGufO1oN8c7QXe+P2dwqhYZgNGbXbMIIAjWDrOtAMVeu4iO+ZyByJ0nqANB8qtLi0yLGvKACTp5ekfOrlpFKyCNgfY7Gs2FccqK7G00uxKxnB2VgBqDMT5CY9Yo1gOENah0uMAQJAMTMfPnoelFThFJ8TSNsseH121NdXuCIArV0+nnKS3rgptuilw+StmMywzehyH3gFT8hQ1WW3ijqVS6JlxoHH8BafX/VRYih/GsOWt5l+K2Q49t/p91ac69qzF9CkZ5eJeQlawxb4Mr/AMDKx+QMj5VpdssvxAj1BH31XtZbqK5UEMJ1APrv513t5l+C5dQdFuOB/wBsx9KsTnjKw/2/yBiHnKNdKlWf+JX/APr3Plb/APCpUbrP5V9/9E7YfH9iWm2rteueIDyJ+sfyrlYtywinVuyqfYla4/dMwLBxM+LYGSBt/esOmxwe40rIqSwJoq1w/D53joJ9YoM2N7s92AHAkZlYCYnWD86L9mOIq13XKR8JymQJ1HTpWk9RGcWo94E1S4vL6yXb1uqF1aPY23rptQq7ZrHmPxBxFYK1ae1XFxFVMM4GszUNbBagk0IrRlrq1amjSINUWrmFs6z5VwtirSXMqzzLhY5QeYPrpFHnasgNnbF2M1pl6qQPI7g/OKZuF9pwcIr6AlQSBG+xkeRmlTEXWDaTEb8vzt86Bribgc2VMLmZjsRlcSB6SWPsKa9BtKSfZT6iy0y9i8VavXldMhb9YWIksJKhQZACj4zA66zWzCRFBeDiMReHSf8AcKN1paaOK8Cd7zI4pYUCAIAERrtER6UJfs73gITwhRvGpaPhEnQcyep8jRuK3t3CNjXXU744XZFdm15ZR4Pwcd0M+YMTqMxEEabDTlVg22tHLmZg50WZyqAdddd519KvJjNdRp5VwvvmcNG21J16acZZYzK+LRRLt9oUTpcTKP4lj5SPuq8eAr9pNtrJu29M7xrmYbjUAAGRyOk1S42vdhGiQLgII9DGo+R9avcLsm7dbuVjwNsYLkQ51OmgAA8yaS1ynLipcLL/AO/cKC6cu+jvgcPhbLG1K94twnM4htCQFVzpABAMbmhWC7tmfdSGbLOhKkmARt/atLLM9xsynu1OksQZ3g825SPL2q+eCi8S8FSTuDry3nSs7T02zmnHKa5z448BWNLhmjWa50Wv2uTRp+1z+lCb11QdWUDzIH3mvYxmvJnOD8Eq3huHl8sQWZoVCGl4ALfCOn41VwxW4QEZWLGBB31jYwa9A4NjMLZTOApvr4S8mdh8JPwg8xSeq1GElB9jNFPLcl0eW8OstZuPYcFY8aAiDlJ136HT2NEaIdvMct/LilX9ZhyM8b3LJMEeoJ36E9BVDOraoZU6qeZB294q3SW747fgBfDa8mKlZipTuBcGYHtQpuqIOUso00OsSNt/nTnxLAIMrDO2dZIuOzlSdwZ8MjaQBt0pF4J2byuGckFGBA6wOfvXo/B+HC+GliMomBvH94+deZxk2GxT4rghbGRLX6xx3jNnIV7YEG0Y2JOQgjTqK5Yi3h7eGsYnDEpde5k7tiCdCQQ8DWCJDADenjj/AA5bdvV8wKFdoOXwkr8wDPUV5ThLWe7lLfq7dzPoOU+IiNNSAPeiTafHQOE0P/CuNLeWG8LgwyncHof586tXrFU+Gdj7mLbvLRFsqDF0glTzyEftA/TfyLTw3A2rls2iGtYiyB3quc2/7akfFbbkw9DrVl1cU+Aa5NoVb1qqF23THjcFlJEg+lDMRZFJtF6YHK13S3pNR7ddrSaHSoSCKdwVzqy9uuZSiRDNrQqyh0qqBVtatQDM4vDXe6N5LZdLZ8fw6BgYGuslssZZOlALeBu2b031KtcJUqQRl8Kso19CvtXpGHuq3cKoHdWAtx42uYgiUnrkU5iOTMnSljtrijfuXCPitxHSVAdSPUGPnTWnbzj9Re1LAr8LWMTe9/8AcKMxQjhlwNiHYbMkj3KmjMVoUP2fcUuXuNYqRW0VIq8pNa3WtYrIWuZwN4nauEZUIKsCuTbzBX0gmpguKXbFlmQhbtqVkgGJ0mNjoTRV8AEZne5bMIMqqczAxJBgQCWjnsBVfCXETEAuJtXUNu5poM4IVvI/yrGslCO6Uenx9cmhW5SxFlDg1i7cTO1yJJIIVS5k+IlmB5+VMtlVCwbl0x5hf9ig0E4W+VAsEFAAZ59G996uG8aeqqhKtNdC0rGpM0xdtGbYn+Jmb/cTVV7Kk5VAHNoAGnTTmfunyqfaCSSCco8IA/bbY+wOnqCeVdbaR6nUnqf5cvar4xi+EgG2uWzKXzaGZBqglRGkgaCByrUY8eLTKwcyARoD4spjTSTr510obxbh2ZSU0eRJG5GgI/H59aV1emc/fHwX6e9QW1+Qjg8t4tbZwmcQSRIg9Y5HrQ3A2Ww925hbvxIcybGUbXQjQ6EH3PSrHD+Gd1sxM82ifQxWvai2MiX0/wA2z8QA0dDMyfL7iaW06nCWcPgvtcZLBaipWMNdDoHXUMJFStxNNZRmsv5gT504cC4extq9toYSNPx/PSgHZ/s82JuROVBu0eew8zXqHC+FpYthUHqTuT1JrzcXlGvIUO1/ZW/icPlsqufTRmyiCJIB8jyrzr/l7jbUThrjNqPCAw8jmDaiPT6V9BZhUY12AciRw7iGKGGVDYNi4Fj4PAOcgE8+YJmaTuP38dZcPeKZ0k27tsbK3xIwnxoeY1r2XPFDOKY6NIG3P+tC18yUzxC924fQhR/qB+EHXQH7qJ4Pj3eBZtsMw3GqzThxDgmDxH+ZYUE7sgyGdYPhMN11FXuy/ZTD2vErFsp0UmcvpInf8muSWeSciY1qdgSTsI3ojw/A5my3Bli25b5rkOnqRHkKaO1Pb2xgyLcFrpAyqkF5O3h3HXWJrxXi3aK8CyBsitPhBBZQepXQE6zzqZSjjbFHRi+2z0huyrsJt5WHXMBp71Ux3Zu7ZsveuKFVACdZMFgNAPWfSg/Zbt6fDnaCBsdjHkatdqe3udGsWgXN2VgbAE7k8o3iqlgPkHYHGK90IwhWDQZ1zDWPlNW8QIOlAbeIyPauCNGB12OsEemteh4jhNt8TbtwUz4c3iP3QGVY9yfoaOPKyRLs2wF7/BppBDOPXWZ+oHtSvxXGot0BmAZhpPODG+1PlthbshCAcqnl1J8Q8/5V5T2utN3i30ghCNCNAASZPUeVXV2ODyiqUNywy5w3hduL0ubV22t0LInNnAaxpyE6T5edPHBrXDzh7dt8puhUFwhm7xWIk6ToRsRGhGopS+yIxS8VEsiEAfCI1EDoDpr0qpieEWWmBkJ5qYHXUbETyoVKfaYTjHyNPabs5bw6d7bvK9vLmIJGdVG7aaEDSdiJ2pdQyJ5Gudjh9y5dKPdPcuy/q48By7BuZAOykxr8r+PwZtPlO/TmPKtLTXOfEhK+tR5iVYrW44UEnYCT6e1dIoRieOC1iNQGS2qllJ0aCGC7ec6dCKLV3SqhmPZ2nqVkvd0XMQMoYOrL3mqkiIyhfPfQ1aCeHELcINg2s4OxRhcEAa6yfyKX8Z2gOMuILdsqfECixl8bTI00lmM+UVb7Q4pUU2be7MGuEbSJyqPSSfU15uxSlZ6k3z8P7/Lofe2trYEeDYlcRaLgRkENLqTmEcokSD6aGqvE8YLYhjlzNlzL4iqxqeWvL3nlFB+HW2w91QxEXl18mB0Hr/5VU41inLXFQlkgBsoMeGGkxtB5+Ro6tVf6uIy9uCr04N5wNVvCwFbTJl/VgGRG0+vL09TXTLXQ9ocMLKCQ5IUBVYfFABnxaQTvH41HUToQR6zr7VuaTWKeISXuF9Rp3D3Lo5xUrheRiV1CwZOpk6wIMfh1E9bOWnoWbm1jGBaUcJfM0ioyAiDqDWL15UXMxEbepOwHnW1xgATDSOQAM/UfdU+rHODvTYnYnheItuy2s5tg+GDpB1/GKlM//Ek5kg9Crg/dUpV0VfzfuX+rP4HubuFiFgE8h9dK3t4gNsaDXeLArIOh2PLpzoanFcreVZDkPKI2i7FbNd0oDZ4wCDBFS5xPTf1+R/pU7jtoYe8I1pf49cEAg1WucUJI1qjxXF+HehbJwD7+MI2NDOLdrLuGtk2nys3hnQ6HeAdJ6HlWMRiKCYrh3fGXYwNgIEf1oScAvBZnL4hzCrm1MksWBB1Op0OpoJxJGzS27agcwDqJHIkax5jrTtxXAdwhe1Fyy0ShH+WwjxETtIB5gkDzpKuW2ZjJzEmSeep+Ik9SaKKwc3lFcTTpwK1mtKTlnYx+d6CWO6TuiyM0sQykBp0A0PPWd+g605cMQZFBTJyyAbEnYjlvuDV1UI2PnpFdknFcdi9jLeUMB+yTHXQ6V6E/Hhexj3ZH/o8OBHW6WukfdSXx2FuOANwp+mWPmDVjsphSbF26T/7gQfw27agffHtVLW2TiizOYpjNj+LAoV3YkfL+VLeKEg5tq7q5mrHGcJdw9lLioO9uH9WWiLY53Mp3b92RpM9KJRTjnIDeGc7uOtvYtIm9oFTpAnQ6dYmPUGl7H8S7vTWdT/WrmGsd2gWZI3PMk7n1mhnH1/VlulD1wF2y/wAI4obqBjpO0HofSizXi+8yN5/OtKvZ0ZECkkzJHSBE/X76P4hHFvPOVToIXxMxJAUMZA16L71dRbtlkqnDKwXjhjDGVhRLHMIA8zypM41YtsWdWeCTmhJGY7cxH96YuC8TS4zWybhtKrSJOZ7hBhpYEIMw56wfKrmGsWwZZFLGJJCsTAidDofSk9d/9H08KWG/l/sGuCgCMFwsWhh7bHJcdCyuWS2yq/iAfLLEnYBqMWey/dWftPdtkOmZtyZI+EmdSDyrPF0t5JKLIyxoB8JkCOh296J/pO466YDBG2o7ti0kjTMqKF2MaguazqcatcuS/UuaRRwnZdeIYXEMjgXrChraDRswk6jeCBAI3J30iiPZzsthsQlnEWkCq6gXFGyuujgjpm68iK827Kdsb2GxqXw+plWB+EqdSuXpIHypwwHb84C5ihbt5lv/AK61bGy3GMOvULz/APiOtaVVcalsRKXHBa7Y9l8JbxmHy3BYe48O+UOqmMqN3cgDxQNNt40NYxvZdsGzJ9pXEiQSQAGQkGFcSSJEkCY0OlIt/i17iF52va3QpKBQAAQZKx6dT0pn4XiL4Ci6CygAkSPiB2jQQfxp2hYsT25KrWtrWQrwzgD4m9aUZ1Qv4nXQBRqxk6TA26kUa7cdnbVnuxaAUEEMCxZmjyPLeY+Qrp2g/SIGwjJbFyy52FsEkKpkeIAKJjUHka8yPF72MvKb11nAgFcwU5CRmCrMSRvH8qN6l7937ARqW3DYxFevOpFCOHWcl9gPAvJP9Rg7j4tP7aUZitWix2Ry1gTtgoSwnk1qVmKlMlQfPGeus1VOOmlTCdokuExIjrGv1q6MdPOvISybyQft8QjnXS5xloiYA8qXDjK5YniECo3E4DF/jWXWaHN2xVyQTBHXT5daW8dxjMSqeJvoPU1Rs8Ha42p8UE+WlSs+SBsbFm5sdPvrqrVrhcCQonpXbJFHFPtgtnWxiY0PuDqCKV+N8NNh/CRkIlCfunkd6Y8utYxHBGxeW2u+aNTA1E6/KrWAL3ANLgzqoYrKnTMZ5D6+dONtfOKZrvYPC3MKqEL3oXS5MMGHpSlxRfsysLhysvhGbqB4deh01pil+2STxwUWrOOBe7S4sggzOZT4tTmg6Ek7nUzGlEuxd8GzeUnxAqQOoIgn6UDvqXFrNcW4GZ/ENgSFkbdfvq5wm6LF18wJzIQACAMynTMx2WM2wJ6CqMrdiTL0ntyMCDWa44ztE2IMXHDOC0AGSEGgLRsx39xVdeFtc1v3Cw/cSUT0MeJveKtfYFC5VGReYTwz7rHz3p9aXMMCjvxID3saBzFCeK8SU2255gQKC2cVkvTlVwG+FxKkTzmmjF8EvPZYZbS7tktgkliQSAxMD20pKNDllrnAzK1Lhi7huKXFyqNgRGgk/kGKN3cZBuC7cyqwAygguGUg6KoMEQVkxoedWeBcDs3bCu6S0kb/ALp00Gh5b1R4nwBgoKW3JDsu2pXUgx5DSecUT001FSXkFXRzgt8KtCP1GZUZjJchm8PUARz+tMXBsZh1v27bE+OSXjUKo1jlJMAAUnLjWsWe6jN45cEEQQRKabzAMzsaP8EVbpF8uHbbKui2wf2ANwY0k+2lZt2gc5blz8v8nblnL6D3FeLG2GaEVGfKqaZsmpViTqx0DHaJFKfaLtOzYFMGwVkVyVJnOuWQuU7FYJGuum+0GuMFMViSuWLVi3AG03LgHMbwoHv60hY1w6klgpSMo1lgenpE+9dCqUJLJYmDdoM/kV3TGMXzT4ht7VybDsBmg5eTQcs8wDsdK525nzmnMZIXA2cAvw2Y5jcfMFZRLBY8t9Y/IpuWyQqnkRoZmQNpPWIPv70J7G4oYBz36Kz3La3LUEGIZhctnQwdQxA/d31r0jhGFXG4bOU7osSMikMqkNmlWj9oa7aZuWtXaa51T56Aur9SImRQV+GOL6sBbVM0jKCDJDkk85yr5DWBFNHFeFtYuFG15g9RQfiV/IEaNBcWT0DSk/8A2rU1FcLoJvpCFblCWC5dAmRt79BO/MmuZFb1oxpqEVCOEVybbyalh1FStGc/k/1qVW7ZZ6LVVFrsReBqJNMqbCpUrzM+zWh0Yumg3GLhynU/PzqVKrj2WeDpwhBk2FFuHD9YPQ/dUqVP5iH0Mb/D71WbnUqU14KTjRnghi3cI0PXnt1qVKh9AjPwozbE66c/Q0D/AEh2gcK5IBPc7ka/OpUqY9HM8k4YdD/En3mivHbhWCpIM7gwdjzqVKH/ANIli/AxwrDbVKlek8GKeSYjf3r0zCicIs/9Af8A51KlZmk/N9Bu/wAfUBdiLzEspJy5SYkxJYax1ptNSpTmm/hoqu/GzzjtCf8AE3P4z99XOyLn7WBJgoZHWAN+tSpWZX/GX1HH+B/QYez3+TcPM3rsnmdedIeK3qVKLVfk/Uqp/FIP40/4KwOWc/UGaE4e0O9tiBGYcvKpUpIZkM/Gv8uweYxCweYBUzHrA+VOX6KcS2e6uZo74aSY1Qzp7D5VKldL8f6E/lGHtyoyoY1zMJ5xG1IPGx/h7v8AAalSt6j+D9zPs/ifYtg6D0rm1SpTSF32c6lSpXEo/9k="/>
          <p:cNvSpPr>
            <a:spLocks noChangeAspect="1" noChangeArrowheads="1"/>
          </p:cNvSpPr>
          <p:nvPr/>
        </p:nvSpPr>
        <p:spPr bwMode="auto">
          <a:xfrm>
            <a:off x="63500" y="-660400"/>
            <a:ext cx="1819275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76" name="AutoShape 8" descr="data:image/jpeg;base64,/9j/4AAQSkZJRgABAQAAAQABAAD/2wCEAAkGBhQSERUUEhQVFRQVFRcZGBcXFxcYFRgXFxcVGBgYGBcXGyYeFxokGRwXHy8gIycqLCwsFx4xNTAqNSYrLCkBCQoKDgwOGg8PGikkHyQsKSwvLCwsLCwsLC0sLCwsLCwsLCosLCksLCwpKSksLCksLCwpLCwsKSwsKSwsLCwsLP/AABEIAMIBAwMBIgACEQEDEQH/xAAcAAACAgMBAQAAAAAAAAAAAAAFBgAEAQIDBwj/xABDEAACAQIEAwYDBAgEBQUBAAABAhEAAwQSITEFQVEGEyJhcYEykaEUscHwByNCUnLR4fEkM2KyFRdTktI0Q4Kisxb/xAAaAQACAwEBAAAAAAAAAAAAAAACBAEDBQAG/8QAMBEAAgIBBAECBAQHAQEAAAAAAAECAxEEEiExQRMiUWFxkTJCgaEzUrHB0eHwQwX/2gAMAwEAAhEDEQA/AO2IxTEzQ7H2w6lTzBGnn501vwvu8KpOrMBJO+3lS1esQaCccPBbF5FHE9kLZOmYa9Zn51viezilDGkDQ0yParhisPmRlOgIiennUIl8CFw7AxdkzCOBpIaTsFjXNz6aa0yYWwVAzNmbqdT6TzjrVThnDyCXcnMSYBjQbTA5kUTitjTUJJSkuRC61v2oxVRw9m4L9n4l1ZeTDn7xVyKk6HzFX3Q3xaKa5bZZOmM4lb7sPZEl5ykgHXSQV1ylZmOfpXfF8Oa0oDEMdyQxO8kaER12jb5KNs5L3duJ8YM7aE66DqIHlTTicUXYsefLlA2rz9GlveoU0+E+c/0+2R22yKjj4nCsGtqyFr0mTPNIqRRf/wDlsVlzfZ7sRM5G2+VUGwbhspVg0xlIIaTsIOtCpp9MLa12Eez/AGWvYsnu4CqQGZjoPLqT5U0n9FPS/r/Bz/7tqY+x/A2w+FVbmjsxYrIMTEDTyAo7Ec6zbNTPd7XwORqjjlHi/aHs4+FKK+Vi0wy6ggdDvOo0rFzsdigmc2XyxPKYiZKzI+VewIgJOcKcreAmCQpG+uxmRpyrjf4mFMGgr1DrjhBTrUnk8MKxWsV7Dxrg9rG28uivIOcKM3MCeZGu015lx7gT4W73bwdJDLOUjymn6r1Z9RWytxBcVuluT0ot2W4H9qxC2zIXVnI5KN/c6D3r1nC8Hw9pcqWrYA6gEnzJOpob9Rs4XYVde7lnlHB+x+JxSC5atyhMZiyqPqZo9/ynxH/Vs/N//CvQRiVUALp5Dl7DYVUvcZKbjU9fvFJvVzL1TEQcb+jDEoJQ27h5hSQfbMAD86K9kv0flGZ8Wq7QLczM7lipiI0jzPu1WeOT5VXv8aAkFo+76bUMtTOUdrCjUk8oFXsIOH2hZUN3OY902rZQxZ8jEdDIB5iJ1mRq9oihOvtNMF7ioOHYMVMg+GQTHP8ACvAOLYa5bxdzuSxUNuOUics9BS+G+i3K8nq2N7XO9plJGoI9jSk/Ezr9DQjAtcynvCZO8n05D236VYrT0+mxHMxO27nETVjNdsG3d96jfDiFQr0L22GYaHfIQa5EVLjoLblxJGQr1BDgfcxnrTGojmH0ZXTLEjj9nXoKxXapV2yPw/YDfL4nrnHMbFtADyHKOQ+VKty+CasYzjq4lA3wtEFfOhTPl1PKvPzhLdjBoxaxk7XiBvQa/wARzyAIUGPMnQn8+tYxV8uZO3KuKpG1adGlUOZdilt+7hErFbVIpzIqYipFYa8uusQQCG0YTtoOXntXTuzQKyMumG4NC92gtQ9t+unuNR+fKjlt5APUA/OqnH8NNmekMOf3bV04Y+a0vkI+X9KXra9WWPPJbNPYs+CyBXofZDsMALOJuvro628unVcxJ9Dt0pJ4VgDevJbXd2A8gOZ9hJ9q9F7acV7q2RacaAloOUqixOXXkI5f0r1dzisIKiGXljXcxyjmPnQW+lrEYhS4DNZIZTOp6A8yJgx1HzX8RxRbiq6MTmUnXQgqQGBHUNXLsvYZsdmAIGWXYn48ohVC8hJEnTbnvWepPtDbR6A1yNSP7UHxnFMpq9jr8CkvjfEBMdKFslBy9xxevKl/ifFMxkGhF3GEjeq/2oRVcpBpBvhnHDbcGfWqfbO93qo4B8JOs6AGIn350LtuZ0rnxPHkgIIiNfnTWl3OawU3YUXkY/0Z4gKb4nxFUIHUAtPyJHzpg4rx2G00jf18vKkbsXjRbxBzMFBtsNTAnQj7qu8RxksYMkb/AIUWrWJg0cxDL8fn1oPx/tYFKhjJA+QnT1mhIxBmjfA8QhbxAa6GQJIpPsY6JgOKOQCYUdOfvWuPxxOtX+N8NS1DJsdx0oJiblQk+ieCo2IOutKIdrRPeSy7d4N99M43660x458qmOdA+PXmwwtloGeSFKnMY3G+g1XofpWhS41R3vvwLTTm9qOyuCJBkHYipVKzZzKLlo5CwmD8B9VG3qK6LjoMXBkPI7ofRvwMVqRsysv/AEIuHPBZrS5hFuDIzZQ3PnI10HP8+VZuXIgASTsPxnkPOs2bBBk6k7n8B0FDN7k4xCh7WpMFXcLi0JUgyDH7J+tSvQ8Pwa5eVbgCnMBqWgmNJIyHp1qVk7/nL7mh6a+QtzW4vGCOtaAVmttpGUm0SsgVkVsq1DJNQKt4Hhj3TCKxPkpPz6U2cF/R4XVXuvlBE5QNddpJ2+VPPC+FW8OgS2IA9yT1J5mkbdSlxHsYrp8yEHgf6NzcbPiZQCQF0zGQRM/s7/SmXCdg8PayaF8n72pO2/Lry1mmImsg9az3LLb+I2uFgD8Y7N2MSmS4kQIBXwsPKRy8qSE/Rfdto3dlYBMKSZI8ieXrFenAg1sIqYTcHlHNKSwxI7GdlVt3C2IR+8USpIZUGuXRtAzc99qU+3pQ3itu6hQBgSTnBDaNoszrsdIKCvZMo57Un9uux9nEWH7tFS7BYFQAWIHwmIBmOfOKicnN5bJglHhHm3ZQs7NbtXTCo5zFQYzNbnKp5nKu5MQdKduyWH7i65Fx2dl1zmZA1AGwXXyoZ2bwf2ZU8Svbup3YBQDJcAzhgRqQwka6jTXWjT8NK+KRI5D0+lCiZM7cT42YPnSpib5LTXfGcRAJDTPppVK+x3qJwceWjoyTNe8qs7a6VsWrRWmqS0tWV09qEmjFqhmJWGPrWpon2hLUrpmltQSAxyjmQJI9BImtLOIFsEpmPi8UnxNykjkdtjGwGlSobjLJQkHqIkek84pq6reslFdm0JiGAZdQRI9KsYe7l2oPgsULahP2dgCddp0nfmaIrdB2P86ybKJ1+B+FsZl3F8RZlgmqn21WXSSfzO3nXG+TBjeDQXCYbu4ysYMyIkEkzI6f0qa6J2LMSJ2xg8Mv4rFkNm3y6geYEgx6/dSVxXjb3iO9dnGrEFpXMZ2jYaj5RTphMCbzZQ2Wd2MQo6meXlzmOdLfbHg1qzdfuTNvQWyGDZlAAJPPeddjO9MapRjKMF8CujMlKXzLPZ4s1kljIDkA+wOnzn3q/djKQRmnQDlr1nlS/wBmrlwkqphAZIiZOg+LkYo9fHw/xj7jTlTcqRaaxYVkwLW9bZ9Ub4T6HdPqKt4fFBzl+F/3Dox/h5OPT5VvWty2GUg+UeRB0NWyg4LNf2AjJSfu+56BwziVm1ZRHuFWCiRpoTrGvrUqcI4ZhcTZS7fkXWWHytlBKeCY5TE+9SsZtZ5NNZwJMVmsxUit8xyAU0dhOFd5fLsJW2J8s3L6SaWBXp3Ym0owqlRGaZ9QY96V1U9sOPJfTHMhlDxWReofdxcVRfiVY7Y+kHVudK5FyRrpqdPSa44Bi1sE+3pWmIxP7pHvPvXZOwdXvZd66d90O9BsXiJrtgMYaHJ2AibhA3qnxXEEWy3IamrV8hhAielVrt2IG9F2Qeccb7Rd6gFq26kENLuoAIM+FFUwNufKq2D486+JyzXDAyzCAD9wag+Z39KI9q8KqXpRQM2vKPYRpQS4MwUEEwxPOJjTXl/amo0QUU4lXqNtphDhnDLmLulVIzEFjmmAPYHqKaML2FI8Fy6uo8Jgxm5qSfKT7UX7FcCWxYD6l7igktuBuFHlznnRnF4QujAMVMRPn+PpzqLbd3t8E1w28+TyjiPDymvKSAfl+BFDAsUwcbS5am24A1BEa65Qp16eEUAe7SrRedBerN9cy+YqrOtWEfwmaspbUlgCaTXJRrFZNSK3TLOd21mH1B6EbGs2X9iN/Xy8q3Aq/iMLYw4DYlyXZTkt2ipY7QCRI03+6ZML3XQq5l58F1VUrOInAWhct3C8ygQoQSCpzQTI20qj3rD45cfvADOP4hs/qIPrXW1xtVRwEbLdIUaMXENmU/CBGwOu/wAqhUjcEHodxVdLrsy4cB2qVeFLk5MxZSLd0hSCGyc55HmNJ0I5mqNrhKpcIFwXJXkABBOqkMDP9Kt38KD4gSrfvLv6EftehqpY4ie9VbihGKbmYbpA5a0FlajYpS+/j9fgHCxuDjEJ4SwqAqFCjoBAmubLqT7D0/P50rq9wRH1/p09fkK50/HD5E5PBrFStqxFWAl3DYqFAzEf3qVTqUs9PFvJerZItl+Q5biRI9Y51iKfe3nYcOpxeHEX0HiUbXFHxSObRt1pHt2ixAAMkwANT9Krov3rD7QVtWOUaKtevcLwht4a0pGoQT5E6n6mgPZvsSFK3LxlhqE5A8p6+lODgUrqbVPhF1UHHsXMa9DLt+D1oxxOyNSKXcS9ZzGkOOGxH6tYG4Htp51Sxl7KfKh3DuMgpk5qOZ3Fc8bxCfWpydgsd8GP8zVzD34BifallsZE61heKMBE71GScBK/j2W4CPMTXa9xbMp6xVWxjlKZGIgnfodpqribWSdfQ9RyipRDBfGLpueq7edM/YPgKG33zCTLAAgECIEwedK9jElLqvzVg3yM16qmIH7MQddNtaY9R7NpU4LdksiBVe/iwtcrl0waWuLcYIECqmw8Ajtxam7mB3UUnMmtH+IYwvvMCBtpJnSfl8x1oU6RrU9knJLFbXxC+tRLtdycykeVWVtKSbAmm1wCnaPfYcz6fz2qKW5kegA09yJP50FZVI8ydzzP56bVmtjbnmRn7scIwpPkR6GfbxR9KoY7AuxlGiTqNl59PPlRACjXZjs82KugbW1gu3l0Hmf61VbVW1mZZXbNPERJ/wCEOdXIgFfgk6uxiZ0UfEdtYinPg3Yi9iLYdAAmwLuwJjmNyR505cU7CWDbcWRcDwDIIYSslRlI118xWOyvHrbYZFU5XtHK6MGVlI6htfw0rPVsK8qC+4y4SnjcefcT4LdsNluAqeWuZT5gmZHvQHjCEot1d7RBECMw/aPWDuB0HnXrHE+N2HcWL6JdDBiAIzDYEg7iSY03131pP43wy2CTYJdP2h8RX1IA8J5GKYrujb7Xw/7lcq3D3ID23DKGGxAI9DWYofwg5M9k72z4fNG1H586JVowluWROUcPBrUitqlGCWrXD8wBzqJ5EifvrFVs1Zqpwsz2XKcfgeodpe0TWrThZzR4Y3kmAfbf2oB+jrCtdZ71zNKsVlgASTqScoA5xpVTi+MLkTypt7J4xBh1RdCN+pJJk1hRbWTQxkYQ0Vxv4gdRVe9idKEY/H0LZOCcSxu4pfxN6s4nGkmqN29NUyYaRxa8QZBg13HEZ33qs1cXNBkIs3L9cWxJquLlRqHIRbXFGuhx7FcpMgHTyncT60PQ1vmq2DBZ3z6099j77NZbMZh9D0XKmnzmvPkajnCOKG1+1AI9pn+9XeCvA/Xr42G/WkjjuJliat2MXdxAItgvBg5eR8+nvQLjSvbOS4CG8+h50UIb5JAye1ZK3EbRu4Fgphhe0PqLR1j0qnhLT93+sYO0mSNvIbDlRHAYicBfdVzAOkAgiZBiJ5EgUyYDs9h7Sf4li9xgphDlRM0EKo5nqxk+fM22KEc4+IMZSeMiQbcV0taCrfE8XhhcKJcIiZFwEGQSNCAQQY02qhefp8JEq37y9R0E6e1BVHdNLIVj2xyV6lYxFlshYEAAgEmNzMDX3rFgqWM3VJMHLzAAIgCdTpy0p2Wurjd6LyIKqTjuLWDwTXHRQPjYKDy1Mb16vawtvDWu6QhYG+gJP7x6mvKhduOuRdYUwABtHzNbWe0r90Ed2BBgSSWYGCsndjBA9qX1ErpcSS/R/wBeC+lRXIynt2bd1rF3wsDKsCCHU855EbRQHtR2otSbgEXwuWRpnB0knqBzINWD2fu3rbZ+7zNtmDEr0nTQxuKWuJ9mLmHHeXls3FkiXfKkkGJWAZ5iG5VmOyPWRyLQqrxE96HlmM6ZjJB5a6TB9KdeBcFN58168wlc2XXI0CQrgbqaVXXD3HzIfs7z8B8Vkn/S41T0II86PcOa9EtAXaV1BHUMDlPtTHTyc+UVOL2RYvJcWAoPdvG2UmQfY0SrXiOGFxWQ/tD68j84qnwbEF7QDfEhyN6r/SK3q3h/Xkyp8/oXYqCtqxTJUYIqVtWK44LPck1f4NxA228jEzpQi21b3Rp7156qDnLajVnLasjm3E8woZib9BMNjGXckj86VaONBordNOJELYyJduVxY11cVWd6TawMEZq4k1sz1xdqrZJCvOtVJmpmrINccbGp3las1cCdaKLOLSvVu2sr7/hQ1DV3C39xOtXrorawMPZPiXcNct7Bgt1esao4B3iQmnmax2n7SWb6NZcSZyqwiVaJ3PnEjmNKA8RJm0wMANkJG+W5p/uimfD9gLJthgCHAneRO5B5jpvzqc8kYQEwdvu+GOOTX0XlrGRv50f7O2rZQ277BkVVuaSurJlgkGTEH1+lIF29etObb98bT3D3YLxJSVJHQ+Y5aUR4Xxq5at3FuRB3IkiATliddtPl7W2ZmsxXkCOIvlnfBdnEvYwoTlsM7NqQSQAdp58vemTjnZ60URLSwwIVGYnbRfiJiI+XlzQ8Rx5lZXtfCpMkjQ6GfaJ/Irnje2oNth+sVypGkGDyMz1petuLyi2azww9b7L3rkqAmYpOTOmfKZA0nSdSAd/lQq5gDam2yZSp1DDxT56TW3Y3tNbwRe7cLXGY75QyyNGKMpMidJ6CaceOcZwuLwxuW1Q3TB7wb6HYEb6aa09XdGdmZxTf9BSdO1e1iX9lLFAr5DnXxHlJifMAa034fshYtNnBbYeIkaFZOaQIBpUa0QASNDQ7i/EAqZdDmKjUk5RmDSByOkT0J61TqtNJxdkZ/wDfAGufO1oN8c7QXe+P2dwqhYZgNGbXbMIIAjWDrOtAMVeu4iO+ZyByJ0nqANB8qtLi0yLGvKACTp5ekfOrlpFKyCNgfY7Gs2FccqK7G00uxKxnB2VgBqDMT5CY9Yo1gOENah0uMAQJAMTMfPnoelFThFJ8TSNsseH121NdXuCIArV0+nnKS3rgptuilw+StmMywzehyH3gFT8hQ1WW3ijqVS6JlxoHH8BafX/VRYih/GsOWt5l+K2Q49t/p91ac69qzF9CkZ5eJeQlawxb4Mr/AMDKx+QMj5VpdssvxAj1BH31XtZbqK5UEMJ1APrv513t5l+C5dQdFuOB/wBsx9KsTnjKw/2/yBiHnKNdKlWf+JX/APr3Plb/APCpUbrP5V9/9E7YfH9iWm2rteueIDyJ+sfyrlYtywinVuyqfYla4/dMwLBxM+LYGSBt/esOmxwe40rIqSwJoq1w/D53joJ9YoM2N7s92AHAkZlYCYnWD86L9mOIq13XKR8JymQJ1HTpWk9RGcWo94E1S4vL6yXb1uqF1aPY23rptQq7ZrHmPxBxFYK1ae1XFxFVMM4GszUNbBagk0IrRlrq1amjSINUWrmFs6z5VwtirSXMqzzLhY5QeYPrpFHnasgNnbF2M1pl6qQPI7g/OKZuF9pwcIr6AlQSBG+xkeRmlTEXWDaTEb8vzt86Bribgc2VMLmZjsRlcSB6SWPsKa9BtKSfZT6iy0y9i8VavXldMhb9YWIksJKhQZACj4zA66zWzCRFBeDiMReHSf8AcKN1paaOK8Cd7zI4pYUCAIAERrtER6UJfs73gITwhRvGpaPhEnQcyep8jRuK3t3CNjXXU744XZFdm15ZR4Pwcd0M+YMTqMxEEabDTlVg22tHLmZg50WZyqAdddd519KvJjNdRp5VwvvmcNG21J16acZZYzK+LRRLt9oUTpcTKP4lj5SPuq8eAr9pNtrJu29M7xrmYbjUAAGRyOk1S42vdhGiQLgII9DGo+R9avcLsm7dbuVjwNsYLkQ51OmgAA8yaS1ynLipcLL/AO/cKC6cu+jvgcPhbLG1K94twnM4htCQFVzpABAMbmhWC7tmfdSGbLOhKkmARt/atLLM9xsynu1OksQZ3g825SPL2q+eCi8S8FSTuDry3nSs7T02zmnHKa5z448BWNLhmjWa50Wv2uTRp+1z+lCb11QdWUDzIH3mvYxmvJnOD8Eq3huHl8sQWZoVCGl4ALfCOn41VwxW4QEZWLGBB31jYwa9A4NjMLZTOApvr4S8mdh8JPwg8xSeq1GElB9jNFPLcl0eW8OstZuPYcFY8aAiDlJ136HT2NEaIdvMct/LilX9ZhyM8b3LJMEeoJ36E9BVDOraoZU6qeZB294q3SW747fgBfDa8mKlZipTuBcGYHtQpuqIOUso00OsSNt/nTnxLAIMrDO2dZIuOzlSdwZ8MjaQBt0pF4J2byuGckFGBA6wOfvXo/B+HC+GliMomBvH94+deZxk2GxT4rghbGRLX6xx3jNnIV7YEG0Y2JOQgjTqK5Yi3h7eGsYnDEpde5k7tiCdCQQ8DWCJDADenjj/AA5bdvV8wKFdoOXwkr8wDPUV5ThLWe7lLfq7dzPoOU+IiNNSAPeiTafHQOE0P/CuNLeWG8LgwyncHof586tXrFU+Gdj7mLbvLRFsqDF0glTzyEftA/TfyLTw3A2rls2iGtYiyB3quc2/7akfFbbkw9DrVl1cU+Aa5NoVb1qqF23THjcFlJEg+lDMRZFJtF6YHK13S3pNR7ddrSaHSoSCKdwVzqy9uuZSiRDNrQqyh0qqBVtatQDM4vDXe6N5LZdLZ8fw6BgYGuslssZZOlALeBu2b031KtcJUqQRl8Kso19CvtXpGHuq3cKoHdWAtx42uYgiUnrkU5iOTMnSljtrijfuXCPitxHSVAdSPUGPnTWnbzj9Re1LAr8LWMTe9/8AcKMxQjhlwNiHYbMkj3KmjMVoUP2fcUuXuNYqRW0VIq8pNa3WtYrIWuZwN4nauEZUIKsCuTbzBX0gmpguKXbFlmQhbtqVkgGJ0mNjoTRV8AEZne5bMIMqqczAxJBgQCWjnsBVfCXETEAuJtXUNu5poM4IVvI/yrGslCO6Uenx9cmhW5SxFlDg1i7cTO1yJJIIVS5k+IlmB5+VMtlVCwbl0x5hf9ig0E4W+VAsEFAAZ59G996uG8aeqqhKtNdC0rGpM0xdtGbYn+Jmb/cTVV7Kk5VAHNoAGnTTmfunyqfaCSSCco8IA/bbY+wOnqCeVdbaR6nUnqf5cvar4xi+EgG2uWzKXzaGZBqglRGkgaCByrUY8eLTKwcyARoD4spjTSTr510obxbh2ZSU0eRJG5GgI/H59aV1emc/fHwX6e9QW1+Qjg8t4tbZwmcQSRIg9Y5HrQ3A2Ww925hbvxIcybGUbXQjQ6EH3PSrHD+Gd1sxM82ifQxWvai2MiX0/wA2z8QA0dDMyfL7iaW06nCWcPgvtcZLBaipWMNdDoHXUMJFStxNNZRmsv5gT504cC4extq9toYSNPx/PSgHZ/s82JuROVBu0eew8zXqHC+FpYthUHqTuT1JrzcXlGvIUO1/ZW/icPlsqufTRmyiCJIB8jyrzr/l7jbUThrjNqPCAw8jmDaiPT6V9BZhUY12AciRw7iGKGGVDYNi4Fj4PAOcgE8+YJmaTuP38dZcPeKZ0k27tsbK3xIwnxoeY1r2XPFDOKY6NIG3P+tC18yUzxC924fQhR/qB+EHXQH7qJ4Pj3eBZtsMw3GqzThxDgmDxH+ZYUE7sgyGdYPhMN11FXuy/ZTD2vErFsp0UmcvpInf8muSWeSciY1qdgSTsI3ojw/A5my3Bli25b5rkOnqRHkKaO1Pb2xgyLcFrpAyqkF5O3h3HXWJrxXi3aK8CyBsitPhBBZQepXQE6zzqZSjjbFHRi+2z0huyrsJt5WHXMBp71Ux3Zu7ZsveuKFVACdZMFgNAPWfSg/Zbt6fDnaCBsdjHkatdqe3udGsWgXN2VgbAE7k8o3iqlgPkHYHGK90IwhWDQZ1zDWPlNW8QIOlAbeIyPauCNGB12OsEemteh4jhNt8TbtwUz4c3iP3QGVY9yfoaOPKyRLs2wF7/BppBDOPXWZ+oHtSvxXGot0BmAZhpPODG+1PlthbshCAcqnl1J8Q8/5V5T2utN3i30ghCNCNAASZPUeVXV2ODyiqUNywy5w3hduL0ubV22t0LInNnAaxpyE6T5edPHBrXDzh7dt8puhUFwhm7xWIk6ToRsRGhGopS+yIxS8VEsiEAfCI1EDoDpr0qpieEWWmBkJ5qYHXUbETyoVKfaYTjHyNPabs5bw6d7bvK9vLmIJGdVG7aaEDSdiJ2pdQyJ5Gudjh9y5dKPdPcuy/q48By7BuZAOykxr8r+PwZtPlO/TmPKtLTXOfEhK+tR5iVYrW44UEnYCT6e1dIoRieOC1iNQGS2qllJ0aCGC7ec6dCKLV3SqhmPZ2nqVkvd0XMQMoYOrL3mqkiIyhfPfQ1aCeHELcINg2s4OxRhcEAa6yfyKX8Z2gOMuILdsqfECixl8bTI00lmM+UVb7Q4pUU2be7MGuEbSJyqPSSfU15uxSlZ6k3z8P7/Lofe2trYEeDYlcRaLgRkENLqTmEcokSD6aGqvE8YLYhjlzNlzL4iqxqeWvL3nlFB+HW2w91QxEXl18mB0Hr/5VU41inLXFQlkgBsoMeGGkxtB5+Ro6tVf6uIy9uCr04N5wNVvCwFbTJl/VgGRG0+vL09TXTLXQ9ocMLKCQ5IUBVYfFABnxaQTvH41HUToQR6zr7VuaTWKeISXuF9Rp3D3Lo5xUrheRiV1CwZOpk6wIMfh1E9bOWnoWbm1jGBaUcJfM0ioyAiDqDWL15UXMxEbepOwHnW1xgATDSOQAM/UfdU+rHODvTYnYnheItuy2s5tg+GDpB1/GKlM//Ek5kg9Crg/dUpV0VfzfuX+rP4HubuFiFgE8h9dK3t4gNsaDXeLArIOh2PLpzoanFcreVZDkPKI2i7FbNd0oDZ4wCDBFS5xPTf1+R/pU7jtoYe8I1pf49cEAg1WucUJI1qjxXF+HehbJwD7+MI2NDOLdrLuGtk2nys3hnQ6HeAdJ6HlWMRiKCYrh3fGXYwNgIEf1oScAvBZnL4hzCrm1MksWBB1Op0OpoJxJGzS27agcwDqJHIkax5jrTtxXAdwhe1Fyy0ShH+WwjxETtIB5gkDzpKuW2ZjJzEmSeep+Ik9SaKKwc3lFcTTpwK1mtKTlnYx+d6CWO6TuiyM0sQykBp0A0PPWd+g605cMQZFBTJyyAbEnYjlvuDV1UI2PnpFdknFcdi9jLeUMB+yTHXQ6V6E/Hhexj3ZH/o8OBHW6WukfdSXx2FuOANwp+mWPmDVjsphSbF26T/7gQfw27agffHtVLW2TiizOYpjNj+LAoV3YkfL+VLeKEg5tq7q5mrHGcJdw9lLioO9uH9WWiLY53Mp3b92RpM9KJRTjnIDeGc7uOtvYtIm9oFTpAnQ6dYmPUGl7H8S7vTWdT/WrmGsd2gWZI3PMk7n1mhnH1/VlulD1wF2y/wAI4obqBjpO0HofSizXi+8yN5/OtKvZ0ZECkkzJHSBE/X76P4hHFvPOVToIXxMxJAUMZA16L71dRbtlkqnDKwXjhjDGVhRLHMIA8zypM41YtsWdWeCTmhJGY7cxH96YuC8TS4zWybhtKrSJOZ7hBhpYEIMw56wfKrmGsWwZZFLGJJCsTAidDofSk9d/9H08KWG/l/sGuCgCMFwsWhh7bHJcdCyuWS2yq/iAfLLEnYBqMWey/dWftPdtkOmZtyZI+EmdSDyrPF0t5JKLIyxoB8JkCOh296J/pO466YDBG2o7ti0kjTMqKF2MaguazqcatcuS/UuaRRwnZdeIYXEMjgXrChraDRswk6jeCBAI3J30iiPZzsthsQlnEWkCq6gXFGyuujgjpm68iK827Kdsb2GxqXw+plWB+EqdSuXpIHypwwHb84C5ihbt5lv/AK61bGy3GMOvULz/APiOtaVVcalsRKXHBa7Y9l8JbxmHy3BYe48O+UOqmMqN3cgDxQNNt40NYxvZdsGzJ9pXEiQSQAGQkGFcSSJEkCY0OlIt/i17iF52va3QpKBQAAQZKx6dT0pn4XiL4Ci6CygAkSPiB2jQQfxp2hYsT25KrWtrWQrwzgD4m9aUZ1Qv4nXQBRqxk6TA26kUa7cdnbVnuxaAUEEMCxZmjyPLeY+Qrp2g/SIGwjJbFyy52FsEkKpkeIAKJjUHka8yPF72MvKb11nAgFcwU5CRmCrMSRvH8qN6l7937ARqW3DYxFevOpFCOHWcl9gPAvJP9Rg7j4tP7aUZitWix2Ry1gTtgoSwnk1qVmKlMlQfPGeus1VOOmlTCdokuExIjrGv1q6MdPOvISybyQft8QjnXS5xloiYA8qXDjK5YniECo3E4DF/jWXWaHN2xVyQTBHXT5daW8dxjMSqeJvoPU1Rs8Ha42p8UE+WlSs+SBsbFm5sdPvrqrVrhcCQonpXbJFHFPtgtnWxiY0PuDqCKV+N8NNh/CRkIlCfunkd6Y8utYxHBGxeW2u+aNTA1E6/KrWAL3ANLgzqoYrKnTMZ5D6+dONtfOKZrvYPC3MKqEL3oXS5MMGHpSlxRfsysLhysvhGbqB4deh01pil+2STxwUWrOOBe7S4sggzOZT4tTmg6Ek7nUzGlEuxd8GzeUnxAqQOoIgn6UDvqXFrNcW4GZ/ENgSFkbdfvq5wm6LF18wJzIQACAMynTMx2WM2wJ6CqMrdiTL0ntyMCDWa44ztE2IMXHDOC0AGSEGgLRsx39xVdeFtc1v3Cw/cSUT0MeJveKtfYFC5VGReYTwz7rHz3p9aXMMCjvxID3saBzFCeK8SU2255gQKC2cVkvTlVwG+FxKkTzmmjF8EvPZYZbS7tktgkliQSAxMD20pKNDllrnAzK1Lhi7huKXFyqNgRGgk/kGKN3cZBuC7cyqwAygguGUg6KoMEQVkxoedWeBcDs3bCu6S0kb/ALp00Gh5b1R4nwBgoKW3JDsu2pXUgx5DSecUT001FSXkFXRzgt8KtCP1GZUZjJchm8PUARz+tMXBsZh1v27bE+OSXjUKo1jlJMAAUnLjWsWe6jN45cEEQQRKabzAMzsaP8EVbpF8uHbbKui2wf2ANwY0k+2lZt2gc5blz8v8nblnL6D3FeLG2GaEVGfKqaZsmpViTqx0DHaJFKfaLtOzYFMGwVkVyVJnOuWQuU7FYJGuum+0GuMFMViSuWLVi3AG03LgHMbwoHv60hY1w6klgpSMo1lgenpE+9dCqUJLJYmDdoM/kV3TGMXzT4ht7VybDsBmg5eTQcs8wDsdK525nzmnMZIXA2cAvw2Y5jcfMFZRLBY8t9Y/IpuWyQqnkRoZmQNpPWIPv70J7G4oYBz36Kz3La3LUEGIZhctnQwdQxA/d31r0jhGFXG4bOU7osSMikMqkNmlWj9oa7aZuWtXaa51T56Aur9SImRQV+GOL6sBbVM0jKCDJDkk85yr5DWBFNHFeFtYuFG15g9RQfiV/IEaNBcWT0DSk/8A2rU1FcLoJvpCFblCWC5dAmRt79BO/MmuZFb1oxpqEVCOEVybbyalh1FStGc/k/1qVW7ZZ6LVVFrsReBqJNMqbCpUrzM+zWh0Yumg3GLhynU/PzqVKrj2WeDpwhBk2FFuHD9YPQ/dUqVP5iH0Mb/D71WbnUqU14KTjRnghi3cI0PXnt1qVKh9AjPwozbE66c/Q0D/AEh2gcK5IBPc7ka/OpUqY9HM8k4YdD/En3mivHbhWCpIM7gwdjzqVKH/ANIli/AxwrDbVKlek8GKeSYjf3r0zCicIs/9Af8A51KlZmk/N9Bu/wAfUBdiLzEspJy5SYkxJYax1ptNSpTmm/hoqu/GzzjtCf8AE3P4z99XOyLn7WBJgoZHWAN+tSpWZX/GX1HH+B/QYez3+TcPM3rsnmdedIeK3qVKLVfk/Uqp/FIP40/4KwOWc/UGaE4e0O9tiBGYcvKpUpIZkM/Gv8uweYxCweYBUzHrA+VOX6KcS2e6uZo74aSY1Qzp7D5VKldL8f6E/lGHtyoyoY1zMJ5xG1IPGx/h7v8AAalSt6j+D9zPs/ifYtg6D0rm1SpTSF32c6lSpXEo/9k="/>
          <p:cNvSpPr>
            <a:spLocks noChangeAspect="1" noChangeArrowheads="1"/>
          </p:cNvSpPr>
          <p:nvPr/>
        </p:nvSpPr>
        <p:spPr bwMode="auto">
          <a:xfrm>
            <a:off x="63500" y="-660400"/>
            <a:ext cx="1819275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78" name="AutoShape 10" descr="data:image/jpeg;base64,/9j/4AAQSkZJRgABAQAAAQABAAD/2wCEAAkGBhQSERUUEhQVFRQVFRcZGBcXFxcYFRgXFxcVGBgYGBcXGyYeFxokGRwXHy8gIycqLCwsFx4xNTAqNSYrLCkBCQoKDgwOGg8PGikkHyQsKSwvLCwsLCwsLC0sLCwsLCwsLCosLCksLCwpKSksLCksLCwpLCwsKSwsKSwsLCwsLP/AABEIAMIBAwMBIgACEQEDEQH/xAAcAAACAgMBAQAAAAAAAAAAAAAFBgAEAQIDBwj/xABDEAACAQIEAwYDBAgEBQUBAAABAhEAAwQSITEFQVEGEyJhcYEykaEUscHwByNCUnLR4fEkM2KyFRdTktI0Q4Kisxb/xAAaAQACAwEBAAAAAAAAAAAAAAACBAEDBQAG/8QAMBEAAgIBBAECBAQHAQEAAAAAAAECAxEEEiExQRMiUWFxkTJCgaEzUrHB0eHwQwX/2gAMAwEAAhEDEQA/AO2IxTEzQ7H2w6lTzBGnn501vwvu8KpOrMBJO+3lS1esQaCccPBbF5FHE9kLZOmYa9Zn51viezilDGkDQ0yParhisPmRlOgIiennUIl8CFw7AxdkzCOBpIaTsFjXNz6aa0yYWwVAzNmbqdT6TzjrVThnDyCXcnMSYBjQbTA5kUTitjTUJJSkuRC61v2oxVRw9m4L9n4l1ZeTDn7xVyKk6HzFX3Q3xaKa5bZZOmM4lb7sPZEl5ykgHXSQV1ylZmOfpXfF8Oa0oDEMdyQxO8kaER12jb5KNs5L3duJ8YM7aE66DqIHlTTicUXYsefLlA2rz9GlveoU0+E+c/0+2R22yKjj4nCsGtqyFr0mTPNIqRRf/wDlsVlzfZ7sRM5G2+VUGwbhspVg0xlIIaTsIOtCpp9MLa12Eez/AGWvYsnu4CqQGZjoPLqT5U0n9FPS/r/Bz/7tqY+x/A2w+FVbmjsxYrIMTEDTyAo7Ec6zbNTPd7XwORqjjlHi/aHs4+FKK+Vi0wy6ggdDvOo0rFzsdigmc2XyxPKYiZKzI+VewIgJOcKcreAmCQpG+uxmRpyrjf4mFMGgr1DrjhBTrUnk8MKxWsV7Dxrg9rG28uivIOcKM3MCeZGu015lx7gT4W73bwdJDLOUjymn6r1Z9RWytxBcVuluT0ot2W4H9qxC2zIXVnI5KN/c6D3r1nC8Hw9pcqWrYA6gEnzJOpob9Rs4XYVde7lnlHB+x+JxSC5atyhMZiyqPqZo9/ynxH/Vs/N//CvQRiVUALp5Dl7DYVUvcZKbjU9fvFJvVzL1TEQcb+jDEoJQ27h5hSQfbMAD86K9kv0flGZ8Wq7QLczM7lipiI0jzPu1WeOT5VXv8aAkFo+76bUMtTOUdrCjUk8oFXsIOH2hZUN3OY902rZQxZ8jEdDIB5iJ1mRq9oihOvtNMF7ioOHYMVMg+GQTHP8ACvAOLYa5bxdzuSxUNuOUics9BS+G+i3K8nq2N7XO9plJGoI9jSk/Ezr9DQjAtcynvCZO8n05D236VYrT0+mxHMxO27nETVjNdsG3d96jfDiFQr0L22GYaHfIQa5EVLjoLblxJGQr1BDgfcxnrTGojmH0ZXTLEjj9nXoKxXapV2yPw/YDfL4nrnHMbFtADyHKOQ+VKty+CasYzjq4lA3wtEFfOhTPl1PKvPzhLdjBoxaxk7XiBvQa/wARzyAIUGPMnQn8+tYxV8uZO3KuKpG1adGlUOZdilt+7hErFbVIpzIqYipFYa8uusQQCG0YTtoOXntXTuzQKyMumG4NC92gtQ9t+unuNR+fKjlt5APUA/OqnH8NNmekMOf3bV04Y+a0vkI+X9KXra9WWPPJbNPYs+CyBXofZDsMALOJuvro628unVcxJ9Dt0pJ4VgDevJbXd2A8gOZ9hJ9q9F7acV7q2RacaAloOUqixOXXkI5f0r1dzisIKiGXljXcxyjmPnQW+lrEYhS4DNZIZTOp6A8yJgx1HzX8RxRbiq6MTmUnXQgqQGBHUNXLsvYZsdmAIGWXYn48ohVC8hJEnTbnvWepPtDbR6A1yNSP7UHxnFMpq9jr8CkvjfEBMdKFslBy9xxevKl/ifFMxkGhF3GEjeq/2oRVcpBpBvhnHDbcGfWqfbO93qo4B8JOs6AGIn350LtuZ0rnxPHkgIIiNfnTWl3OawU3YUXkY/0Z4gKb4nxFUIHUAtPyJHzpg4rx2G00jf18vKkbsXjRbxBzMFBtsNTAnQj7qu8RxksYMkb/AIUWrWJg0cxDL8fn1oPx/tYFKhjJA+QnT1mhIxBmjfA8QhbxAa6GQJIpPsY6JgOKOQCYUdOfvWuPxxOtX+N8NS1DJsdx0oJiblQk+ieCo2IOutKIdrRPeSy7d4N99M43660x458qmOdA+PXmwwtloGeSFKnMY3G+g1XofpWhS41R3vvwLTTm9qOyuCJBkHYipVKzZzKLlo5CwmD8B9VG3qK6LjoMXBkPI7ofRvwMVqRsysv/AEIuHPBZrS5hFuDIzZQ3PnI10HP8+VZuXIgASTsPxnkPOs2bBBk6k7n8B0FDN7k4xCh7WpMFXcLi0JUgyDH7J+tSvQ8Pwa5eVbgCnMBqWgmNJIyHp1qVk7/nL7mh6a+QtzW4vGCOtaAVmttpGUm0SsgVkVsq1DJNQKt4Hhj3TCKxPkpPz6U2cF/R4XVXuvlBE5QNddpJ2+VPPC+FW8OgS2IA9yT1J5mkbdSlxHsYrp8yEHgf6NzcbPiZQCQF0zGQRM/s7/SmXCdg8PayaF8n72pO2/Lry1mmImsg9az3LLb+I2uFgD8Y7N2MSmS4kQIBXwsPKRy8qSE/Rfdto3dlYBMKSZI8ieXrFenAg1sIqYTcHlHNKSwxI7GdlVt3C2IR+8USpIZUGuXRtAzc99qU+3pQ3itu6hQBgSTnBDaNoszrsdIKCvZMo57Un9uux9nEWH7tFS7BYFQAWIHwmIBmOfOKicnN5bJglHhHm3ZQs7NbtXTCo5zFQYzNbnKp5nKu5MQdKduyWH7i65Fx2dl1zmZA1AGwXXyoZ2bwf2ZU8Svbup3YBQDJcAzhgRqQwka6jTXWjT8NK+KRI5D0+lCiZM7cT42YPnSpib5LTXfGcRAJDTPppVK+x3qJwceWjoyTNe8qs7a6VsWrRWmqS0tWV09qEmjFqhmJWGPrWpon2hLUrpmltQSAxyjmQJI9BImtLOIFsEpmPi8UnxNykjkdtjGwGlSobjLJQkHqIkek84pq6reslFdm0JiGAZdQRI9KsYe7l2oPgsULahP2dgCddp0nfmaIrdB2P86ybKJ1+B+FsZl3F8RZlgmqn21WXSSfzO3nXG+TBjeDQXCYbu4ysYMyIkEkzI6f0qa6J2LMSJ2xg8Mv4rFkNm3y6geYEgx6/dSVxXjb3iO9dnGrEFpXMZ2jYaj5RTphMCbzZQ2Wd2MQo6meXlzmOdLfbHg1qzdfuTNvQWyGDZlAAJPPeddjO9MapRjKMF8CujMlKXzLPZ4s1kljIDkA+wOnzn3q/djKQRmnQDlr1nlS/wBmrlwkqphAZIiZOg+LkYo9fHw/xj7jTlTcqRaaxYVkwLW9bZ9Ub4T6HdPqKt4fFBzl+F/3Dox/h5OPT5VvWty2GUg+UeRB0NWyg4LNf2AjJSfu+56BwziVm1ZRHuFWCiRpoTrGvrUqcI4ZhcTZS7fkXWWHytlBKeCY5TE+9SsZtZ5NNZwJMVmsxUit8xyAU0dhOFd5fLsJW2J8s3L6SaWBXp3Ym0owqlRGaZ9QY96V1U9sOPJfTHMhlDxWReofdxcVRfiVY7Y+kHVudK5FyRrpqdPSa44Bi1sE+3pWmIxP7pHvPvXZOwdXvZd66d90O9BsXiJrtgMYaHJ2AibhA3qnxXEEWy3IamrV8hhAielVrt2IG9F2Qeccb7Rd6gFq26kENLuoAIM+FFUwNufKq2D486+JyzXDAyzCAD9wag+Z39KI9q8KqXpRQM2vKPYRpQS4MwUEEwxPOJjTXl/amo0QUU4lXqNtphDhnDLmLulVIzEFjmmAPYHqKaML2FI8Fy6uo8Jgxm5qSfKT7UX7FcCWxYD6l7igktuBuFHlznnRnF4QujAMVMRPn+PpzqLbd3t8E1w28+TyjiPDymvKSAfl+BFDAsUwcbS5am24A1BEa65Qp16eEUAe7SrRedBerN9cy+YqrOtWEfwmaspbUlgCaTXJRrFZNSK3TLOd21mH1B6EbGs2X9iN/Xy8q3Aq/iMLYw4DYlyXZTkt2ipY7QCRI03+6ZML3XQq5l58F1VUrOInAWhct3C8ygQoQSCpzQTI20qj3rD45cfvADOP4hs/qIPrXW1xtVRwEbLdIUaMXENmU/CBGwOu/wAqhUjcEHodxVdLrsy4cB2qVeFLk5MxZSLd0hSCGyc55HmNJ0I5mqNrhKpcIFwXJXkABBOqkMDP9Kt38KD4gSrfvLv6EftehqpY4ie9VbihGKbmYbpA5a0FlajYpS+/j9fgHCxuDjEJ4SwqAqFCjoBAmubLqT7D0/P50rq9wRH1/p09fkK50/HD5E5PBrFStqxFWAl3DYqFAzEf3qVTqUs9PFvJerZItl+Q5biRI9Y51iKfe3nYcOpxeHEX0HiUbXFHxSObRt1pHt2ixAAMkwANT9Krov3rD7QVtWOUaKtevcLwht4a0pGoQT5E6n6mgPZvsSFK3LxlhqE5A8p6+lODgUrqbVPhF1UHHsXMa9DLt+D1oxxOyNSKXcS9ZzGkOOGxH6tYG4Htp51Sxl7KfKh3DuMgpk5qOZ3Fc8bxCfWpydgsd8GP8zVzD34BifallsZE61heKMBE71GScBK/j2W4CPMTXa9xbMp6xVWxjlKZGIgnfodpqribWSdfQ9RyipRDBfGLpueq7edM/YPgKG33zCTLAAgECIEwedK9jElLqvzVg3yM16qmIH7MQddNtaY9R7NpU4LdksiBVe/iwtcrl0waWuLcYIECqmw8Ajtxam7mB3UUnMmtH+IYwvvMCBtpJnSfl8x1oU6RrU9knJLFbXxC+tRLtdycykeVWVtKSbAmm1wCnaPfYcz6fz2qKW5kegA09yJP50FZVI8ydzzP56bVmtjbnmRn7scIwpPkR6GfbxR9KoY7AuxlGiTqNl59PPlRACjXZjs82KugbW1gu3l0Hmf61VbVW1mZZXbNPERJ/wCEOdXIgFfgk6uxiZ0UfEdtYinPg3Yi9iLYdAAmwLuwJjmNyR505cU7CWDbcWRcDwDIIYSslRlI118xWOyvHrbYZFU5XtHK6MGVlI6htfw0rPVsK8qC+4y4SnjcefcT4LdsNluAqeWuZT5gmZHvQHjCEot1d7RBECMw/aPWDuB0HnXrHE+N2HcWL6JdDBiAIzDYEg7iSY03131pP43wy2CTYJdP2h8RX1IA8J5GKYrujb7Xw/7lcq3D3ID23DKGGxAI9DWYofwg5M9k72z4fNG1H586JVowluWROUcPBrUitqlGCWrXD8wBzqJ5EifvrFVs1Zqpwsz2XKcfgeodpe0TWrThZzR4Y3kmAfbf2oB+jrCtdZ71zNKsVlgASTqScoA5xpVTi+MLkTypt7J4xBh1RdCN+pJJk1hRbWTQxkYQ0Vxv4gdRVe9idKEY/H0LZOCcSxu4pfxN6s4nGkmqN29NUyYaRxa8QZBg13HEZ33qs1cXNBkIs3L9cWxJquLlRqHIRbXFGuhx7FcpMgHTyncT60PQ1vmq2DBZ3z6099j77NZbMZh9D0XKmnzmvPkajnCOKG1+1AI9pn+9XeCvA/Xr42G/WkjjuJliat2MXdxAItgvBg5eR8+nvQLjSvbOS4CG8+h50UIb5JAye1ZK3EbRu4Fgphhe0PqLR1j0qnhLT93+sYO0mSNvIbDlRHAYicBfdVzAOkAgiZBiJ5EgUyYDs9h7Sf4li9xgphDlRM0EKo5nqxk+fM22KEc4+IMZSeMiQbcV0taCrfE8XhhcKJcIiZFwEGQSNCAQQY02qhefp8JEq37y9R0E6e1BVHdNLIVj2xyV6lYxFlshYEAAgEmNzMDX3rFgqWM3VJMHLzAAIgCdTpy0p2Wurjd6LyIKqTjuLWDwTXHRQPjYKDy1Mb16vawtvDWu6QhYG+gJP7x6mvKhduOuRdYUwABtHzNbWe0r90Ed2BBgSSWYGCsndjBA9qX1ErpcSS/R/wBeC+lRXIynt2bd1rF3wsDKsCCHU855EbRQHtR2otSbgEXwuWRpnB0knqBzINWD2fu3rbZ+7zNtmDEr0nTQxuKWuJ9mLmHHeXls3FkiXfKkkGJWAZ5iG5VmOyPWRyLQqrxE96HlmM6ZjJB5a6TB9KdeBcFN58168wlc2XXI0CQrgbqaVXXD3HzIfs7z8B8Vkn/S41T0II86PcOa9EtAXaV1BHUMDlPtTHTyc+UVOL2RYvJcWAoPdvG2UmQfY0SrXiOGFxWQ/tD68j84qnwbEF7QDfEhyN6r/SK3q3h/Xkyp8/oXYqCtqxTJUYIqVtWK44LPck1f4NxA228jEzpQi21b3Rp7156qDnLajVnLasjm3E8woZib9BMNjGXckj86VaONBordNOJELYyJduVxY11cVWd6TawMEZq4k1sz1xdqrZJCvOtVJmpmrINccbGp3las1cCdaKLOLSvVu2sr7/hQ1DV3C39xOtXrorawMPZPiXcNct7Bgt1esao4B3iQmnmax2n7SWb6NZcSZyqwiVaJ3PnEjmNKA8RJm0wMANkJG+W5p/uimfD9gLJthgCHAneRO5B5jpvzqc8kYQEwdvu+GOOTX0XlrGRv50f7O2rZQ277BkVVuaSurJlgkGTEH1+lIF29etObb98bT3D3YLxJSVJHQ+Y5aUR4Xxq5at3FuRB3IkiATliddtPl7W2ZmsxXkCOIvlnfBdnEvYwoTlsM7NqQSQAdp58vemTjnZ60URLSwwIVGYnbRfiJiI+XlzQ8Rx5lZXtfCpMkjQ6GfaJ/Irnje2oNth+sVypGkGDyMz1petuLyi2azww9b7L3rkqAmYpOTOmfKZA0nSdSAd/lQq5gDam2yZSp1DDxT56TW3Y3tNbwRe7cLXGY75QyyNGKMpMidJ6CaceOcZwuLwxuW1Q3TB7wb6HYEb6aa09XdGdmZxTf9BSdO1e1iX9lLFAr5DnXxHlJifMAa034fshYtNnBbYeIkaFZOaQIBpUa0QASNDQ7i/EAqZdDmKjUk5RmDSByOkT0J61TqtNJxdkZ/wDfAGufO1oN8c7QXe+P2dwqhYZgNGbXbMIIAjWDrOtAMVeu4iO+ZyByJ0nqANB8qtLi0yLGvKACTp5ekfOrlpFKyCNgfY7Gs2FccqK7G00uxKxnB2VgBqDMT5CY9Yo1gOENah0uMAQJAMTMfPnoelFThFJ8TSNsseH121NdXuCIArV0+nnKS3rgptuilw+StmMywzehyH3gFT8hQ1WW3ijqVS6JlxoHH8BafX/VRYih/GsOWt5l+K2Q49t/p91ac69qzF9CkZ5eJeQlawxb4Mr/AMDKx+QMj5VpdssvxAj1BH31XtZbqK5UEMJ1APrv513t5l+C5dQdFuOB/wBsx9KsTnjKw/2/yBiHnKNdKlWf+JX/APr3Plb/APCpUbrP5V9/9E7YfH9iWm2rteueIDyJ+sfyrlYtywinVuyqfYla4/dMwLBxM+LYGSBt/esOmxwe40rIqSwJoq1w/D53joJ9YoM2N7s92AHAkZlYCYnWD86L9mOIq13XKR8JymQJ1HTpWk9RGcWo94E1S4vL6yXb1uqF1aPY23rptQq7ZrHmPxBxFYK1ae1XFxFVMM4GszUNbBagk0IrRlrq1amjSINUWrmFs6z5VwtirSXMqzzLhY5QeYPrpFHnasgNnbF2M1pl6qQPI7g/OKZuF9pwcIr6AlQSBG+xkeRmlTEXWDaTEb8vzt86Bribgc2VMLmZjsRlcSB6SWPsKa9BtKSfZT6iy0y9i8VavXldMhb9YWIksJKhQZACj4zA66zWzCRFBeDiMReHSf8AcKN1paaOK8Cd7zI4pYUCAIAERrtER6UJfs73gITwhRvGpaPhEnQcyep8jRuK3t3CNjXXU744XZFdm15ZR4Pwcd0M+YMTqMxEEabDTlVg22tHLmZg50WZyqAdddd519KvJjNdRp5VwvvmcNG21J16acZZYzK+LRRLt9oUTpcTKP4lj5SPuq8eAr9pNtrJu29M7xrmYbjUAAGRyOk1S42vdhGiQLgII9DGo+R9avcLsm7dbuVjwNsYLkQ51OmgAA8yaS1ynLipcLL/AO/cKC6cu+jvgcPhbLG1K94twnM4htCQFVzpABAMbmhWC7tmfdSGbLOhKkmARt/atLLM9xsynu1OksQZ3g825SPL2q+eCi8S8FSTuDry3nSs7T02zmnHKa5z448BWNLhmjWa50Wv2uTRp+1z+lCb11QdWUDzIH3mvYxmvJnOD8Eq3huHl8sQWZoVCGl4ALfCOn41VwxW4QEZWLGBB31jYwa9A4NjMLZTOApvr4S8mdh8JPwg8xSeq1GElB9jNFPLcl0eW8OstZuPYcFY8aAiDlJ136HT2NEaIdvMct/LilX9ZhyM8b3LJMEeoJ36E9BVDOraoZU6qeZB294q3SW747fgBfDa8mKlZipTuBcGYHtQpuqIOUso00OsSNt/nTnxLAIMrDO2dZIuOzlSdwZ8MjaQBt0pF4J2byuGckFGBA6wOfvXo/B+HC+GliMomBvH94+deZxk2GxT4rghbGRLX6xx3jNnIV7YEG0Y2JOQgjTqK5Yi3h7eGsYnDEpde5k7tiCdCQQ8DWCJDADenjj/AA5bdvV8wKFdoOXwkr8wDPUV5ThLWe7lLfq7dzPoOU+IiNNSAPeiTafHQOE0P/CuNLeWG8LgwyncHof586tXrFU+Gdj7mLbvLRFsqDF0glTzyEftA/TfyLTw3A2rls2iGtYiyB3quc2/7akfFbbkw9DrVl1cU+Aa5NoVb1qqF23THjcFlJEg+lDMRZFJtF6YHK13S3pNR7ddrSaHSoSCKdwVzqy9uuZSiRDNrQqyh0qqBVtatQDM4vDXe6N5LZdLZ8fw6BgYGuslssZZOlALeBu2b031KtcJUqQRl8Kso19CvtXpGHuq3cKoHdWAtx42uYgiUnrkU5iOTMnSljtrijfuXCPitxHSVAdSPUGPnTWnbzj9Re1LAr8LWMTe9/8AcKMxQjhlwNiHYbMkj3KmjMVoUP2fcUuXuNYqRW0VIq8pNa3WtYrIWuZwN4nauEZUIKsCuTbzBX0gmpguKXbFlmQhbtqVkgGJ0mNjoTRV8AEZne5bMIMqqczAxJBgQCWjnsBVfCXETEAuJtXUNu5poM4IVvI/yrGslCO6Uenx9cmhW5SxFlDg1i7cTO1yJJIIVS5k+IlmB5+VMtlVCwbl0x5hf9ig0E4W+VAsEFAAZ59G996uG8aeqqhKtNdC0rGpM0xdtGbYn+Jmb/cTVV7Kk5VAHNoAGnTTmfunyqfaCSSCco8IA/bbY+wOnqCeVdbaR6nUnqf5cvar4xi+EgG2uWzKXzaGZBqglRGkgaCByrUY8eLTKwcyARoD4spjTSTr510obxbh2ZSU0eRJG5GgI/H59aV1emc/fHwX6e9QW1+Qjg8t4tbZwmcQSRIg9Y5HrQ3A2Ww925hbvxIcybGUbXQjQ6EH3PSrHD+Gd1sxM82ifQxWvai2MiX0/wA2z8QA0dDMyfL7iaW06nCWcPgvtcZLBaipWMNdDoHXUMJFStxNNZRmsv5gT504cC4extq9toYSNPx/PSgHZ/s82JuROVBu0eew8zXqHC+FpYthUHqTuT1JrzcXlGvIUO1/ZW/icPlsqufTRmyiCJIB8jyrzr/l7jbUThrjNqPCAw8jmDaiPT6V9BZhUY12AciRw7iGKGGVDYNi4Fj4PAOcgE8+YJmaTuP38dZcPeKZ0k27tsbK3xIwnxoeY1r2XPFDOKY6NIG3P+tC18yUzxC924fQhR/qB+EHXQH7qJ4Pj3eBZtsMw3GqzThxDgmDxH+ZYUE7sgyGdYPhMN11FXuy/ZTD2vErFsp0UmcvpInf8muSWeSciY1qdgSTsI3ojw/A5my3Bli25b5rkOnqRHkKaO1Pb2xgyLcFrpAyqkF5O3h3HXWJrxXi3aK8CyBsitPhBBZQepXQE6zzqZSjjbFHRi+2z0huyrsJt5WHXMBp71Ux3Zu7ZsveuKFVACdZMFgNAPWfSg/Zbt6fDnaCBsdjHkatdqe3udGsWgXN2VgbAE7k8o3iqlgPkHYHGK90IwhWDQZ1zDWPlNW8QIOlAbeIyPauCNGB12OsEemteh4jhNt8TbtwUz4c3iP3QGVY9yfoaOPKyRLs2wF7/BppBDOPXWZ+oHtSvxXGot0BmAZhpPODG+1PlthbshCAcqnl1J8Q8/5V5T2utN3i30ghCNCNAASZPUeVXV2ODyiqUNywy5w3hduL0ubV22t0LInNnAaxpyE6T5edPHBrXDzh7dt8puhUFwhm7xWIk6ToRsRGhGopS+yIxS8VEsiEAfCI1EDoDpr0qpieEWWmBkJ5qYHXUbETyoVKfaYTjHyNPabs5bw6d7bvK9vLmIJGdVG7aaEDSdiJ2pdQyJ5Gudjh9y5dKPdPcuy/q48By7BuZAOykxr8r+PwZtPlO/TmPKtLTXOfEhK+tR5iVYrW44UEnYCT6e1dIoRieOC1iNQGS2qllJ0aCGC7ec6dCKLV3SqhmPZ2nqVkvd0XMQMoYOrL3mqkiIyhfPfQ1aCeHELcINg2s4OxRhcEAa6yfyKX8Z2gOMuILdsqfECixl8bTI00lmM+UVb7Q4pUU2be7MGuEbSJyqPSSfU15uxSlZ6k3z8P7/Lofe2trYEeDYlcRaLgRkENLqTmEcokSD6aGqvE8YLYhjlzNlzL4iqxqeWvL3nlFB+HW2w91QxEXl18mB0Hr/5VU41inLXFQlkgBsoMeGGkxtB5+Ro6tVf6uIy9uCr04N5wNVvCwFbTJl/VgGRG0+vL09TXTLXQ9ocMLKCQ5IUBVYfFABnxaQTvH41HUToQR6zr7VuaTWKeISXuF9Rp3D3Lo5xUrheRiV1CwZOpk6wIMfh1E9bOWnoWbm1jGBaUcJfM0ioyAiDqDWL15UXMxEbepOwHnW1xgATDSOQAM/UfdU+rHODvTYnYnheItuy2s5tg+GDpB1/GKlM//Ek5kg9Crg/dUpV0VfzfuX+rP4HubuFiFgE8h9dK3t4gNsaDXeLArIOh2PLpzoanFcreVZDkPKI2i7FbNd0oDZ4wCDBFS5xPTf1+R/pU7jtoYe8I1pf49cEAg1WucUJI1qjxXF+HehbJwD7+MI2NDOLdrLuGtk2nys3hnQ6HeAdJ6HlWMRiKCYrh3fGXYwNgIEf1oScAvBZnL4hzCrm1MksWBB1Op0OpoJxJGzS27agcwDqJHIkax5jrTtxXAdwhe1Fyy0ShH+WwjxETtIB5gkDzpKuW2ZjJzEmSeep+Ik9SaKKwc3lFcTTpwK1mtKTlnYx+d6CWO6TuiyM0sQykBp0A0PPWd+g605cMQZFBTJyyAbEnYjlvuDV1UI2PnpFdknFcdi9jLeUMB+yTHXQ6V6E/Hhexj3ZH/o8OBHW6WukfdSXx2FuOANwp+mWPmDVjsphSbF26T/7gQfw27agffHtVLW2TiizOYpjNj+LAoV3YkfL+VLeKEg5tq7q5mrHGcJdw9lLioO9uH9WWiLY53Mp3b92RpM9KJRTjnIDeGc7uOtvYtIm9oFTpAnQ6dYmPUGl7H8S7vTWdT/WrmGsd2gWZI3PMk7n1mhnH1/VlulD1wF2y/wAI4obqBjpO0HofSizXi+8yN5/OtKvZ0ZECkkzJHSBE/X76P4hHFvPOVToIXxMxJAUMZA16L71dRbtlkqnDKwXjhjDGVhRLHMIA8zypM41YtsWdWeCTmhJGY7cxH96YuC8TS4zWybhtKrSJOZ7hBhpYEIMw56wfKrmGsWwZZFLGJJCsTAidDofSk9d/9H08KWG/l/sGuCgCMFwsWhh7bHJcdCyuWS2yq/iAfLLEnYBqMWey/dWftPdtkOmZtyZI+EmdSDyrPF0t5JKLIyxoB8JkCOh296J/pO466YDBG2o7ti0kjTMqKF2MaguazqcatcuS/UuaRRwnZdeIYXEMjgXrChraDRswk6jeCBAI3J30iiPZzsthsQlnEWkCq6gXFGyuujgjpm68iK827Kdsb2GxqXw+plWB+EqdSuXpIHypwwHb84C5ihbt5lv/AK61bGy3GMOvULz/APiOtaVVcalsRKXHBa7Y9l8JbxmHy3BYe48O+UOqmMqN3cgDxQNNt40NYxvZdsGzJ9pXEiQSQAGQkGFcSSJEkCY0OlIt/i17iF52va3QpKBQAAQZKx6dT0pn4XiL4Ci6CygAkSPiB2jQQfxp2hYsT25KrWtrWQrwzgD4m9aUZ1Qv4nXQBRqxk6TA26kUa7cdnbVnuxaAUEEMCxZmjyPLeY+Qrp2g/SIGwjJbFyy52FsEkKpkeIAKJjUHka8yPF72MvKb11nAgFcwU5CRmCrMSRvH8qN6l7937ARqW3DYxFevOpFCOHWcl9gPAvJP9Rg7j4tP7aUZitWix2Ry1gTtgoSwnk1qVmKlMlQfPGeus1VOOmlTCdokuExIjrGv1q6MdPOvISybyQft8QjnXS5xloiYA8qXDjK5YniECo3E4DF/jWXWaHN2xVyQTBHXT5daW8dxjMSqeJvoPU1Rs8Ha42p8UE+WlSs+SBsbFm5sdPvrqrVrhcCQonpXbJFHFPtgtnWxiY0PuDqCKV+N8NNh/CRkIlCfunkd6Y8utYxHBGxeW2u+aNTA1E6/KrWAL3ANLgzqoYrKnTMZ5D6+dONtfOKZrvYPC3MKqEL3oXS5MMGHpSlxRfsysLhysvhGbqB4deh01pil+2STxwUWrOOBe7S4sggzOZT4tTmg6Ek7nUzGlEuxd8GzeUnxAqQOoIgn6UDvqXFrNcW4GZ/ENgSFkbdfvq5wm6LF18wJzIQACAMynTMx2WM2wJ6CqMrdiTL0ntyMCDWa44ztE2IMXHDOC0AGSEGgLRsx39xVdeFtc1v3Cw/cSUT0MeJveKtfYFC5VGReYTwz7rHz3p9aXMMCjvxID3saBzFCeK8SU2255gQKC2cVkvTlVwG+FxKkTzmmjF8EvPZYZbS7tktgkliQSAxMD20pKNDllrnAzK1Lhi7huKXFyqNgRGgk/kGKN3cZBuC7cyqwAygguGUg6KoMEQVkxoedWeBcDs3bCu6S0kb/ALp00Gh5b1R4nwBgoKW3JDsu2pXUgx5DSecUT001FSXkFXRzgt8KtCP1GZUZjJchm8PUARz+tMXBsZh1v27bE+OSXjUKo1jlJMAAUnLjWsWe6jN45cEEQQRKabzAMzsaP8EVbpF8uHbbKui2wf2ANwY0k+2lZt2gc5blz8v8nblnL6D3FeLG2GaEVGfKqaZsmpViTqx0DHaJFKfaLtOzYFMGwVkVyVJnOuWQuU7FYJGuum+0GuMFMViSuWLVi3AG03LgHMbwoHv60hY1w6klgpSMo1lgenpE+9dCqUJLJYmDdoM/kV3TGMXzT4ht7VybDsBmg5eTQcs8wDsdK525nzmnMZIXA2cAvw2Y5jcfMFZRLBY8t9Y/IpuWyQqnkRoZmQNpPWIPv70J7G4oYBz36Kz3La3LUEGIZhctnQwdQxA/d31r0jhGFXG4bOU7osSMikMqkNmlWj9oa7aZuWtXaa51T56Aur9SImRQV+GOL6sBbVM0jKCDJDkk85yr5DWBFNHFeFtYuFG15g9RQfiV/IEaNBcWT0DSk/8A2rU1FcLoJvpCFblCWC5dAmRt79BO/MmuZFb1oxpqEVCOEVybbyalh1FStGc/k/1qVW7ZZ6LVVFrsReBqJNMqbCpUrzM+zWh0Yumg3GLhynU/PzqVKrj2WeDpwhBk2FFuHD9YPQ/dUqVP5iH0Mb/D71WbnUqU14KTjRnghi3cI0PXnt1qVKh9AjPwozbE66c/Q0D/AEh2gcK5IBPc7ka/OpUqY9HM8k4YdD/En3mivHbhWCpIM7gwdjzqVKH/ANIli/AxwrDbVKlek8GKeSYjf3r0zCicIs/9Af8A51KlZmk/N9Bu/wAfUBdiLzEspJy5SYkxJYax1ptNSpTmm/hoqu/GzzjtCf8AE3P4z99XOyLn7WBJgoZHWAN+tSpWZX/GX1HH+B/QYez3+TcPM3rsnmdedIeK3qVKLVfk/Uqp/FIP40/4KwOWc/UGaE4e0O9tiBGYcvKpUpIZkM/Gv8uweYxCweYBUzHrA+VOX6KcS2e6uZo74aSY1Qzp7D5VKldL8f6E/lGHtyoyoY1zMJ5xG1IPGx/h7v8AAalSt6j+D9zPs/ifYtg6D0rm1SpTSF32c6lSpXEo/9k="/>
          <p:cNvSpPr>
            <a:spLocks noChangeAspect="1" noChangeArrowheads="1"/>
          </p:cNvSpPr>
          <p:nvPr/>
        </p:nvSpPr>
        <p:spPr bwMode="auto">
          <a:xfrm>
            <a:off x="63500" y="-660400"/>
            <a:ext cx="1819275" cy="1362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83980" name="Picture 12" descr="http://t3.gstatic.com/images?q=tbn:ANd9GcTyTH2IQLkINbiRSCtqgmn_ii3GW7e_y307JC9b6w4iAoteS5Hv1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760" y="2204864"/>
            <a:ext cx="1944216" cy="576064"/>
          </a:xfrm>
          <a:prstGeom prst="rect">
            <a:avLst/>
          </a:prstGeom>
          <a:noFill/>
        </p:spPr>
      </p:pic>
      <p:pic>
        <p:nvPicPr>
          <p:cNvPr id="83982" name="Picture 14" descr="http://t0.gstatic.com/images?q=tbn:ANd9GcRKsiEvvo-YsEF5y-4qfuE7O19NnfIH9ttLH1aYqCaQm2RaS3Pu5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00" y="2852936"/>
            <a:ext cx="2016224" cy="576064"/>
          </a:xfrm>
          <a:prstGeom prst="rect">
            <a:avLst/>
          </a:prstGeom>
          <a:noFill/>
        </p:spPr>
      </p:pic>
      <p:sp>
        <p:nvSpPr>
          <p:cNvPr id="83984" name="AutoShape 16" descr="data:image/jpeg;base64,/9j/4AAQSkZJRgABAQAAAQABAAD/2wBDAAkGBwgHBgkIBwgKCgkLDRYPDQwMDRsUFRAWIB0iIiAdHx8kKDQsJCYxJx8fLT0tMTU3Ojo6Iys/RD84QzQ5Ojf/2wBDAQoKCg0MDRoPDxo3JR8lNzc3Nzc3Nzc3Nzc3Nzc3Nzc3Nzc3Nzc3Nzc3Nzc3Nzc3Nzc3Nzc3Nzc3Nzc3Nzc3Nzf/wAARCADCAQMDASIAAhEBAxEB/8QAGgAAAgMBAQAAAAAAAAAAAAAAAQIABAUDBv/EADYQAAICAQMDAgUCBQQBBQAAAAABAhEDBCExEkFRYXEFEyKBkTKhFEJSYrEGFiPh8DNzwdHx/8QAGgEBAQADAQEAAAAAAAAAAAAAAAECAwUEBv/EACIRAQEAAgIDAQACAwAAAAAAAAABAhEDBBIhIjEUURNBQv/aAAwDAQACEQMRAD8A8rp8ax41Gl5deTvFCx47DLg+ikkmo+fyytu6LDYH7EKxFcjCDfuUGiV6WDlh/IB6aCl6g4LGkwPUZOhSjFd5SdJEt0SW+nFQfPYPTTpo346XTw08sUJfMm+FFbfvyypqfhuqnmcsenmlJ2raNU5sdtt4stemYor2JRrw+A6uS+p44+8jqv8ATuR/q1GNeyZLz8c/2s4OT+mGkRRN+P8Apt99TH7Q/wCxv9uNtKOotd7h/wBmP8ni/tl/H5P6eeoKg5P6U37I9H/t3FX/AK2SvNLcu6H4Vi0c+vD1OVU290zG9vjn4ynVzv68dVs29D/pvNq9H/Ex1GL/ANtXf54s0Z/A9NJuSxO73blSO+PB/CQrT5JQlWzT2Nefbx18s8OtZfpl4/hmHEsuDPF43KD6JTX8y7fc8/qcMtPmliywcZR7NG18S1muyT+VqW5Jbptf4ZjaiTlk+p/pVG7itvtr5ZJ6cX7CNoehZcdqN7QTawDMFBSsVjtCNNkUrdIAwrRFChWguxW2RQohOpkAur1DtwLEazY0jRKBYyaoogUyVsBf+IIb8hQvHIyewDIsabK8d0ldlaPJ0i6kiZTcXG6rY0eZ9UXF25Lv2PQ6LKprpaV+eDzWji5RU0qt7G3pW1XY4nNbc67PFNYxsLBBrbexlplXJy0020k9i9Bpo0tqv/DcVy9jri0fVvOulbuK4+5Zgld1wdYxUo9C2Te4FOGjWdvLkk4wvZVygLTRm7v5eJdzV+XFpJr6V2OGqx4+lym4qK/q4Aw9TGMp1GSlG/pSKeWMo/qXBb1epxp1Dqkl4VfsZWpy9adS6X2tCJVP4s18rtaex5qTuTb5NHW6mc3LHkVTxt3Xfbky3zsdXqT4c7tX7FiNBQGet5QaFoLbsVthRYrC+BbIAxa8hsjZFK9hWGwMjIKITqIBaXAdyIKNrUm4bAFcBBQU3YqsZc7lE3GTAFIgdETuSS8g7bEwpyzQXrZjldRcZut/RRqMfBq4ailbSfryZml6umlskaWDalaOFyXeW3aw9Re00qf6rRoQZnYrtbIv4raRrZr2FXHtZZxRp7lXTNp0XYblEyTUIt3Rj67Ksv67dcb0aur+jA50k3tFye34MLUZeejpk/7JP/DAoZmo/qjL35KmfLBxprqj7FrLlbl0qTi/DRn62ajBfMSjb2nDj7oQYPxKUfnOUVSpxM/qdmh8Vj0wT6k/NGZe/odbq+sHM7PvM7YvK9SKQGz1PMFArkaxQoXsweAgfYAMVjcitEUrQrQ7FZFLRAkIq0uAoC9gpG5pEiBQXzQB3Qd2DsNFW62Xu6AKdb0MmKnZO4Qzex1+Hq9Tb4SOEqot/CI9WSe3g0811hW7hm8o3cC/Sm6vai9jjsku/gqQjuklvfLLmOLtKzh5X27GP4u4b+lVzyXoOqtlTTLt37FyKexiq5pudy7i+qSXYpad0ixCbiwOXx/LixZI44LE6ju5ybv7djDzZ4yiksGJf3RVmh8TnOeRSjN7bU1Zk6ip7ThD36en/AFTU5sqjTxRce0t2v8A7RQzavG04ZU4zS3i1arzfg0Z1F79cH77FbUY8copzgm07Uls0IV5v4pUcD6XatV6GZGW5q/GsUcUP+O+j1/lfj2MmPB1utfhzexPt0TC+QLjsR7HqeYO3qDfbknJCgb8kZGB8kEfIO2xHfcVsKLF7B7AbClIS0QirS4DdirjdDLjubGoVsS/UGyCEEKYn2Yyr2KhrsIEyASfBp/BINQclvbZlZHSN74PFx08EvFnl7V1g9XWm8mphjJSuy7jW6vg4YYtclnGv3OLXVi3pVVlqHBwxJRS9TvHYCzF9MUkH5j78HCcmlS5onV6gVtVLqm0nVdim3NPapLwy3nVyfsVZ0r3dEo4ZZSafTBX/SyjkywUXGUXHJX6XsjSe8ezRXzqLg1kipL+5Aea+Mpy02Tqi4tK6fcw4c9j1HxGP/DOHR9LTXN7nlY8o6vUu8dOf2Z9bdU3ROWDsM3S2R7HkpW+dwEvcj9SiNAZGR13IA0rA0u1kYAqMD45DvwB7IKHSQHV6EIqyMkvIiYxsahvs7J9wIZsIi9RkhU2kEoawbEuiWkiBMng9R8Lg1jj7Hl2uvJGK7s9ZoFPopKl5PB3ctYyPd1Mfe2lGO3NJ9zrDZ0uELBXCKdbbI64F1TaOU6C3iTSduzunW/oc4KrHi1VdygOVSre/wDBHKlYmR80n7idVq9/QBcknbOGR0652OuWLcVTory6lL04JQsmvY5T49fUeeS5dLVHHLOKXDTa48hWZ8RVxaUqdHknGpteGev1uTG8Mm2q/dHkc/0Z5r+5nS6d9V4e1PwyZG7Ev1Ime94tH2sD3JZGVABsGwWAGgUvIbA+CKl0K+SPgD2X3CgmQFIhFWY7DJi32YbXg2NRgircK5APYK5JuFcBEp+Qb2FslgdvhsYy1+Pr4W/3PW6dJtdLdHmPguL5mqnkfEF+7/8Aw9VpdkuDk93LeenU6k1htZik5q1XsXNPBpdT5K0Y39y5i2SXk8Uep1/kp8Acvp2FlLxQvW3sAvW3e+6GT3SSVCNqyKT9QDleyorNtN2vXYszTq+3crSdbLtyQI62b327lfKlw7peSzJwd7fg4y3tXfoRWbrcEZ3Tpvn1PJayDxamUL44PZ54vpSPKfGIdGrTrlHv6d+tPJ2p8qasZIRTpjdux03PFg7kq+PBGtwBuBk/BG9gByALaF6l3YUXwDsSW6AnsAtexAuiBVhIK28CrjkZepm1mXsFfuJa7DWgg2vUN+LFtBXsAbA+AvflCyXZJ29iVY2vgOPpxObW03Z6HFVJxrgydDBY8UI1ska2G0vQ4fPl5Z2uxw4+OEi/p49TTfY7OS4VnLFUcNt02LLMl7mlsdZtOu24jq+eDk5uwOd34YHW7dchVtcKivGTq3z6HRS9bA7Nvp2/ycJ7Srp5G+Z+QTrotNIDlN/TujhN07XmjrOPC390c3tdOzFVfK3vseb+PwTUJ+JUekyS42/6MP43C9Nkd3T6kenrZazjRzzeFYKaB1eoIq9xqR2HMDvyG3W7J078ga9SolktNAb3Bu12AZsSSsPbgF+/4Cg2CO1jMW0mRQogbRALCoLrsc0w2bNtZ6Yd/IqfoMmAUGxbAlT5AZ88nfRQ+ZqYLst2V7ND4Zj3lkr0NXLl44WtnFjvKRuYYrauxo4ZPovsuWzJhe1OhsutahKKVQWyV8nDz/XXx/F3NrXkdRfTjWyXkRamVb+NjLjn25oZZ7fJgya61VR+sWepdpoy3nXkC1DaA2FqE4dV7p7o6R1UHaT3XYw1q1G03sTHmbm5X2A25Z1Pqp79jg9VOM7T4W6M2eofT9L3JHPta78ga0NT1x2dPuhJ5ZR3cbXoZnzumVq0WsWoUklJ0B16uvhq/Uz9elkwzjs7TRek4W+0vRFXUODxydq64NnHdZRhn7jySmkwqa8C54qOea8Nipb7Hbl3HJs9urd9wV6ipPwxq8mSAwPjlB2I3aAFg/JLVAv1sA3RG1XIt78InVzuRU/BBev0IB3TXihk0KmNexmwFP8AA1eBbJa8hBtolsmzZNwDexq6FdGnS79zJq2l52NWM+lOuDy9q/Onp60+trjydGKUr3KryKWNPycMuRz+lOk+RsyhHGk8nSuyORl+ulj+HlmXSorkT5qfoVbxLqkl6W2cJ5Y/1PfxIxZND53031JLzQksvdZftRnyyXSU+PIqzVJdT5KNCWST2TUu+xJ62WOKilTb3bKKzb7ul5OOozt1fC7oDVWpfVfZ9hpZ2ltIyf4lJ9K+zEhnl8xvsho228epdq+DvHV9Mk07fBifxKqoj49T0vdr0Gh6T+LjHF9cvre8Snmy1GWXJLZ7JeTKx55Sk5NujvkyfNxdD8bGeE9sMvxV1bT1DdfqSZzv0JnlK4eUqYi35OzxX5jl8k+qfq/8QCULTXc2MDN+Ae4LQG13AioV8bIKrcj53silb42ZPsRkQUteUiAlfU6RCCxFo6HGL8HRMzYUb8B39CLdk39CoKJ6A3XBLA6YalljfCd/jc6LUfU4XvyjhjlXV7UV82SOOdyv7Hm5p5eno4fn2tZc/TG+5wzahzkm3aSKOTWRacXdeWVs2vglSTfsc/Piu3uxz9NGeol52OUcm1vfezKn8Q8Qf5OcviE+0f3MP8bPybTyrwgSzIwpa7M+OlHN6vO/5/wh4Q3W7LM13EhqOptS4MN58z5yS/IryZHzOX5L4w9t3JmVuS7BhqE433ZhfMyf1y/IvVO765fkuont6D5u92NHJvbZ59Zcq4nL8nWGpyrl2PGG69Jj1XaJb0mRznUmqPN4dU7V3+TS02paadWWcV/5Y3OT9aesxOOTf7M4W09y09XHNg6ZQuXk4SjGa+n9Xr3OhxZWY6rw8mM36C/RAsW3F01T8B6k+De06B9yPcL9aIwF78IDC/sKRUYCXtyC9yKb8EFshQ8Zeh0tHCMjpGXoNpY6xe3IX7idSIndFTRydhbfoSypo1tY5SrZNJszs8pSbcuWd8knxe3gq5Hsasv3bdiqZVZWnEtz5OMonnym3oxulVwF6Cy4k6DV4Nnkq9BOgsdBOgngvkr9Aeg79BOkeB5OHQToO/SHpL4J5OHR6E6Dv0k6R4nkGONNF/A+CrBFvCjbhNNWd2uY5Vw6O6lK1vfuV4cHZdj0x5q6ZJ/MUVKttr7ipJsDslUZMRq2Bgtrv+4W/JQH7CsLYG9iAXQGwt7CtsijZAWQKkR0QgSn7DrghDJElwI3yQgRxn3K8+CENeTbi4M4yIQ01uxL3J2IQwZAwvkhAoIhCARBIQCEIQIdcFjD2IQzx/WOX4tw4+x2RCHojzU3Yj4ZCFQj/wDkHchACxXwiECoxO5CEWAQhC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86" name="AutoShape 18" descr="data:image/jpeg;base64,/9j/4AAQSkZJRgABAQAAAQABAAD/2wBDAAkGBwgHBgkIBwgKCgkLDRYPDQwMDRsUFRAWIB0iIiAdHx8kKDQsJCYxJx8fLT0tMTU3Ojo6Iys/RD84QzQ5Ojf/2wBDAQoKCg0MDRoPDxo3JR8lNzc3Nzc3Nzc3Nzc3Nzc3Nzc3Nzc3Nzc3Nzc3Nzc3Nzc3Nzc3Nzc3Nzc3Nzc3Nzc3Nzf/wAARCADCAQMDASIAAhEBAxEB/8QAGgAAAgMBAQAAAAAAAAAAAAAAAQIABAUDBv/EADYQAAICAQMDAgUCBQQBBQAAAAABAhEDBCExEkFRYXEFEyKBkTKhFEJSYrEGFiPh8DNzwdHx/8QAGgEBAQADAQEAAAAAAAAAAAAAAAECAwUEBv/EACIRAQEAAgIDAQACAwAAAAAAAAABAhEDBBIhIjEUURNBQv/aAAwDAQACEQMRAD8A8rp8ax41Gl5deTvFCx47DLg+ikkmo+fyytu6LDYH7EKxFcjCDfuUGiV6WDlh/IB6aCl6g4LGkwPUZOhSjFd5SdJEt0SW+nFQfPYPTTpo346XTw08sUJfMm+FFbfvyypqfhuqnmcsenmlJ2raNU5sdtt4stemYor2JRrw+A6uS+p44+8jqv8ATuR/q1GNeyZLz8c/2s4OT+mGkRRN+P8Apt99TH7Q/wCxv9uNtKOotd7h/wBmP8ni/tl/H5P6eeoKg5P6U37I9H/t3FX/AK2SvNLcu6H4Vi0c+vD1OVU290zG9vjn4ynVzv68dVs29D/pvNq9H/Ex1GL/ANtXf54s0Z/A9NJuSxO73blSO+PB/CQrT5JQlWzT2Nefbx18s8OtZfpl4/hmHEsuDPF43KD6JTX8y7fc8/qcMtPmliywcZR7NG18S1muyT+VqW5Jbptf4ZjaiTlk+p/pVG7itvtr5ZJ6cX7CNoehZcdqN7QTawDMFBSsVjtCNNkUrdIAwrRFChWguxW2RQohOpkAur1DtwLEazY0jRKBYyaoogUyVsBf+IIb8hQvHIyewDIsabK8d0ldlaPJ0i6kiZTcXG6rY0eZ9UXF25Lv2PQ6LKprpaV+eDzWji5RU0qt7G3pW1XY4nNbc67PFNYxsLBBrbexlplXJy0020k9i9Bpo0tqv/DcVy9jri0fVvOulbuK4+5Zgld1wdYxUo9C2Te4FOGjWdvLkk4wvZVygLTRm7v5eJdzV+XFpJr6V2OGqx4+lym4qK/q4Aw9TGMp1GSlG/pSKeWMo/qXBb1epxp1Dqkl4VfsZWpy9adS6X2tCJVP4s18rtaex5qTuTb5NHW6mc3LHkVTxt3Xfbky3zsdXqT4c7tX7FiNBQGet5QaFoLbsVthRYrC+BbIAxa8hsjZFK9hWGwMjIKITqIBaXAdyIKNrUm4bAFcBBQU3YqsZc7lE3GTAFIgdETuSS8g7bEwpyzQXrZjldRcZut/RRqMfBq4ailbSfryZml6umlskaWDalaOFyXeW3aw9Re00qf6rRoQZnYrtbIv4raRrZr2FXHtZZxRp7lXTNp0XYblEyTUIt3Rj67Ksv67dcb0aur+jA50k3tFye34MLUZeejpk/7JP/DAoZmo/qjL35KmfLBxprqj7FrLlbl0qTi/DRn62ajBfMSjb2nDj7oQYPxKUfnOUVSpxM/qdmh8Vj0wT6k/NGZe/odbq+sHM7PvM7YvK9SKQGz1PMFArkaxQoXsweAgfYAMVjcitEUrQrQ7FZFLRAkIq0uAoC9gpG5pEiBQXzQB3Qd2DsNFW62Xu6AKdb0MmKnZO4Qzex1+Hq9Tb4SOEqot/CI9WSe3g0811hW7hm8o3cC/Sm6vai9jjsku/gqQjuklvfLLmOLtKzh5X27GP4u4b+lVzyXoOqtlTTLt37FyKexiq5pudy7i+qSXYpad0ixCbiwOXx/LixZI44LE6ju5ybv7djDzZ4yiksGJf3RVmh8TnOeRSjN7bU1Zk6ip7ThD36en/AFTU5sqjTxRce0t2v8A7RQzavG04ZU4zS3i1arzfg0Z1F79cH77FbUY8copzgm07Uls0IV5v4pUcD6XatV6GZGW5q/GsUcUP+O+j1/lfj2MmPB1utfhzexPt0TC+QLjsR7HqeYO3qDfbknJCgb8kZGB8kEfIO2xHfcVsKLF7B7AbClIS0QirS4DdirjdDLjubGoVsS/UGyCEEKYn2Yyr2KhrsIEyASfBp/BINQclvbZlZHSN74PFx08EvFnl7V1g9XWm8mphjJSuy7jW6vg4YYtclnGv3OLXVi3pVVlqHBwxJRS9TvHYCzF9MUkH5j78HCcmlS5onV6gVtVLqm0nVdim3NPapLwy3nVyfsVZ0r3dEo4ZZSafTBX/SyjkywUXGUXHJX6XsjSe8ezRXzqLg1kipL+5Aea+Mpy02Tqi4tK6fcw4c9j1HxGP/DOHR9LTXN7nlY8o6vUu8dOf2Z9bdU3ROWDsM3S2R7HkpW+dwEvcj9SiNAZGR13IA0rA0u1kYAqMD45DvwB7IKHSQHV6EIqyMkvIiYxsahvs7J9wIZsIi9RkhU2kEoawbEuiWkiBMng9R8Lg1jj7Hl2uvJGK7s9ZoFPopKl5PB3ctYyPd1Mfe2lGO3NJ9zrDZ0uELBXCKdbbI64F1TaOU6C3iTSduzunW/oc4KrHi1VdygOVSre/wDBHKlYmR80n7idVq9/QBcknbOGR0652OuWLcVTory6lL04JQsmvY5T49fUeeS5dLVHHLOKXDTa48hWZ8RVxaUqdHknGpteGev1uTG8Mm2q/dHkc/0Z5r+5nS6d9V4e1PwyZG7Ev1Ime94tH2sD3JZGVABsGwWAGgUvIbA+CKl0K+SPgD2X3CgmQFIhFWY7DJi32YbXg2NRgircK5APYK5JuFcBEp+Qb2FslgdvhsYy1+Pr4W/3PW6dJtdLdHmPguL5mqnkfEF+7/8Aw9VpdkuDk93LeenU6k1htZik5q1XsXNPBpdT5K0Y39y5i2SXk8Uep1/kp8Acvp2FlLxQvW3sAvW3e+6GT3SSVCNqyKT9QDleyorNtN2vXYszTq+3crSdbLtyQI62b327lfKlw7peSzJwd7fg4y3tXfoRWbrcEZ3Tpvn1PJayDxamUL44PZ54vpSPKfGIdGrTrlHv6d+tPJ2p8qasZIRTpjdux03PFg7kq+PBGtwBuBk/BG9gByALaF6l3YUXwDsSW6AnsAtexAuiBVhIK28CrjkZepm1mXsFfuJa7DWgg2vUN+LFtBXsAbA+AvflCyXZJ29iVY2vgOPpxObW03Z6HFVJxrgydDBY8UI1ska2G0vQ4fPl5Z2uxw4+OEi/p49TTfY7OS4VnLFUcNt02LLMl7mlsdZtOu24jq+eDk5uwOd34YHW7dchVtcKivGTq3z6HRS9bA7Nvp2/ycJ7Srp5G+Z+QTrotNIDlN/TujhN07XmjrOPC390c3tdOzFVfK3vseb+PwTUJ+JUekyS42/6MP43C9Nkd3T6kenrZazjRzzeFYKaB1eoIq9xqR2HMDvyG3W7J078ga9SolktNAb3Bu12AZsSSsPbgF+/4Cg2CO1jMW0mRQogbRALCoLrsc0w2bNtZ6Yd/IqfoMmAUGxbAlT5AZ88nfRQ+ZqYLst2V7ND4Zj3lkr0NXLl44WtnFjvKRuYYrauxo4ZPovsuWzJhe1OhsutahKKVQWyV8nDz/XXx/F3NrXkdRfTjWyXkRamVb+NjLjn25oZZ7fJgya61VR+sWepdpoy3nXkC1DaA2FqE4dV7p7o6R1UHaT3XYw1q1G03sTHmbm5X2A25Z1Pqp79jg9VOM7T4W6M2eofT9L3JHPta78ga0NT1x2dPuhJ5ZR3cbXoZnzumVq0WsWoUklJ0B16uvhq/Uz9elkwzjs7TRek4W+0vRFXUODxydq64NnHdZRhn7jySmkwqa8C54qOea8Nipb7Hbl3HJs9urd9wV6ipPwxq8mSAwPjlB2I3aAFg/JLVAv1sA3RG1XIt78InVzuRU/BBev0IB3TXihk0KmNexmwFP8AA1eBbJa8hBtolsmzZNwDexq6FdGnS79zJq2l52NWM+lOuDy9q/Onp60+trjydGKUr3KryKWNPycMuRz+lOk+RsyhHGk8nSuyORl+ulj+HlmXSorkT5qfoVbxLqkl6W2cJ5Y/1PfxIxZND53031JLzQksvdZftRnyyXSU+PIqzVJdT5KNCWST2TUu+xJ62WOKilTb3bKKzb7ul5OOozt1fC7oDVWpfVfZ9hpZ2ltIyf4lJ9K+zEhnl8xvsho228epdq+DvHV9Mk07fBifxKqoj49T0vdr0Gh6T+LjHF9cvre8Snmy1GWXJLZ7JeTKx55Sk5NujvkyfNxdD8bGeE9sMvxV1bT1DdfqSZzv0JnlK4eUqYi35OzxX5jl8k+qfq/8QCULTXc2MDN+Ae4LQG13AioV8bIKrcj53silb42ZPsRkQUteUiAlfU6RCCxFo6HGL8HRMzYUb8B39CLdk39CoKJ6A3XBLA6YalljfCd/jc6LUfU4XvyjhjlXV7UV82SOOdyv7Hm5p5eno4fn2tZc/TG+5wzahzkm3aSKOTWRacXdeWVs2vglSTfsc/Piu3uxz9NGeol52OUcm1vfezKn8Q8Qf5OcviE+0f3MP8bPybTyrwgSzIwpa7M+OlHN6vO/5/wh4Q3W7LM13EhqOptS4MN58z5yS/IryZHzOX5L4w9t3JmVuS7BhqE433ZhfMyf1y/IvVO765fkuont6D5u92NHJvbZ59Zcq4nL8nWGpyrl2PGG69Jj1XaJb0mRznUmqPN4dU7V3+TS02paadWWcV/5Y3OT9aesxOOTf7M4W09y09XHNg6ZQuXk4SjGa+n9Xr3OhxZWY6rw8mM36C/RAsW3F01T8B6k+De06B9yPcL9aIwF78IDC/sKRUYCXtyC9yKb8EFshQ8Zeh0tHCMjpGXoNpY6xe3IX7idSIndFTRydhbfoSypo1tY5SrZNJszs8pSbcuWd8knxe3gq5Hsasv3bdiqZVZWnEtz5OMonnym3oxulVwF6Cy4k6DV4Nnkq9BOgsdBOgngvkr9Aeg79BOkeB5OHQToO/SHpL4J5OHR6E6Dv0k6R4nkGONNF/A+CrBFvCjbhNNWd2uY5Vw6O6lK1vfuV4cHZdj0x5q6ZJ/MUVKttr7ipJsDslUZMRq2Bgtrv+4W/JQH7CsLYG9iAXQGwt7CtsijZAWQKkR0QgSn7DrghDJElwI3yQgRxn3K8+CENeTbi4M4yIQ01uxL3J2IQwZAwvkhAoIhCARBIQCEIQIdcFjD2IQzx/WOX4tw4+x2RCHojzU3Yj4ZCFQj/wDkHchACxXwiECoxO5CEWAQhCD/2Q=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88" name="AutoShape 20" descr="data:image/jpeg;base64,/9j/4AAQSkZJRgABAQAAAQABAAD/2wCEAAkGBhQSERQUEhQUFBQVFBQUFBQVFxQUFBQUFBQVFBQUFRQXHCYeFxkjGRQUHy8gIycpLCwsFR4xNTAqNSYrLCkBCQoKDgwOFw8PFywcHBwpLCwsLCwpKSkpLCkpKSkpKSksKSksKSkpKSwsKSkpLCksKSksLCwpKSksKSopKSkpKf/AABEIAMIBAwMBIgACEQEDEQH/xAAbAAADAQADAQAAAAAAAAAAAAAAAQIDBAUGB//EADUQAAIBAQYEBAQFBAMAAAAAAAABAhEDBSExQVEEEmFxgcHR8AYioeETMpGx8UJSYqIjcsL/xAAaAQACAwEBAAAAAAAAAAAAAAAAAQIDBQQG/8QAIhEAAgIDAQEBAQADAQAAAAAAAAECEQMEIRIxIkEyQpEF/9oADAMBAAIRAxEAPwDx0SxRiXQ9tR5ixIY1EY6FYJjQJHcXHcbtnzSqoL/b0RXkyRxx9SfCcISnKolcHcP4ka496qnalPM6zjOFdnKjPodlw6ikkqHX3ndEbRUa8TFh/wCk1k/X+JqT004c+nhVIXMb3ndk7F44x0l6nA/FNqGSM1cXaMuUJRdM5FQqYK0Gpk7I0bDMeY0TGJl1BzIqDYyI3IkGxCHY0gSBMKDCxk1CgUALHUAoNoAslsTHQTEFkhQBMB2JkspkMCSZMjOZq0ZyRBosizABsDno6PR2aKJqUkdZwDGkONk3kmz0Fx/DTk1K0WGaj6lOXNDErky3FilkdIwuW4HaNSnhDRay9Ee04fh1FJJUpki7Lh1E1pTuea2dqWZ9+G5hwRxLhnJfqRyfzubcm/8AInE4zoOBxfBxmmmk66Hib8+GJWdZWabjrHVdt0fQ3GhjKy5vf7nRg2Z4Xz4VZMUci6fI42hpGZ7O/wD4RjNuVn8s8/8AF9+vU8Vb2ErOXLNUa91W6N/BtRyrhlZcDgzVTLUjjxkaqR2pnI4mtQITGmSshRdAoKo6jEMYgGIAEAAKo6gDABE0KBoAIoDQwYDJJaKoJsBkNGckaNkMiyaM6ANiK6LOnYJHPu6xx5jgo5/B8WoR618KYEsl+eFMGvXT2HAXaumNKLTxO3hYUWB4ngr/AOV0k8NP8fHY9Twd65NvBr9Vued2cOS+m3gyQa4c+LKoaKk/yvH3kLlM5qjrIoJuhcnQz5f59BDIpXP9Nu/oPl9+pokDiIDCcKnS31ckLWL5llk9V2O8tHRVZjCDni8tF5kozcHaE4pqmfL70uadg/mVYvKXk9mcOMz6txnAxtE4tJp51xVDwl+fC8rJuVknKG39S7f3L6m5q7yn+Z8Zm59aux+HUKRSZhGRcZGopGe4myZVTNMqpZZW0WhpkJjGRKoMmoVGIYCFUYFNCqJgAEtiqVQTAZLFQpk1EMlxJaKbJbEySIYBUREmdiimJRGy05jGUDnXfeU7LJ1js/I4hrEhKEZqmixZHHqPbXNfSksHlmtUejsuIU1SuOh8usLZwkpRz+jWzPTXTfqksM1nF5r1Ribmj5/Ufhq6u2pqn9PUSjTD34jSFwvFK0Sq8d/U5DsjFlFp0zSTsxoZ29soqrLtbTRKr/bqzGFnT5pOr+i6IiSM4WTb5p+EdF33Y+avSK136IJOueWkdX3K5NZeC0QhkqFei237mVvYc2eRyM+iBuuWW/oAHir++EuZudlRPNx0fjozyNpZyhJxknFrNPBn1+cU10/c6e+Ph6FuvmVJaSWa9TT1t9w/M+o4s2qpdj9PnKkaKRred0WlhKk1g8pLJ+j6HEjI3YZFJWmZc8bi6ZumUmZKRSkWplLRpUdTLmKTJWRosKk1BMYqKFUVQqMQCGIBiJKbJcgGJoloqhMhDRICAiTOyQmhoUmWnKJI0izI0iCGzapx3NwkpRdGtfI3qZWiCStdCDpnprlv7m6SWa36o9fwXGqao5Ur7+x8ps206rBrJnp7jvvmweEvpLsYm5p89RNjW2r/ADI93OwUVVZanBtFV100W4cDeKnFqVarFdTeVm2607bUMKUXF0zUTsxjDGrxYSwxfvsaTwdM2zOmO7/YgMim+uhL6+CRUpY4Z6vRCUdvGW/YBiSx3f0S9RU0031fRByVwyW2r7lR97IQHE43go2kXGSTTzWlNjwN+fDUrGsoVlZ/q4+q6n0aU64Lxe33Mbaxqvol0OrBsywvnwpy4Y5F0+SJlxZ6j4g+E8XOxXVw36x27HlGmnR4NZp5nocOxHKriZOXC4OmbJjTMkyqnUmczRpUaZCYyVkaKqNkVKqOyNADFUQwobYmwqIAFUUmFAAkTUQ2wIjOxEwqCLTnEWiSkwGaIzmXUzkwYkESlhRp0a1RETSIiV0ehua/KtKWE1ltI9pwN4qapWmHifKZQO7ue/HVRm6S/plv0fUx9zRTXqBqa23/AKyPoFpZUrov7mYSWGy+rMbtvSM8JfXQ5ltZ6rGuvoYEoOLpmsmn8OHKOVctIrXuVr1+kfuaKz96goU9CBIjl96szlKuCwWr9DSWPb3kDhRbABCikuiIej/ReZefkvNktfd+SADLlzbPPX58MxtU5L5Z6PfpLc9Hn0SFaR09pepPHkljdxZGUFJUz5NxPDSs5cs1R/R9U9UQpH0e97mhbRakuzWafQ8Fed0zsJUkqx0ksn6M39bbjl4+My82u4dXw4/MNMyUi0zQTONxLqNSIqOpOyFFtgTzBzDsjQ6hUmoxgJiZRLENCqBICJUdkJsEhFxzFIaITLQgNKmUizOQMEEWaRMk/dTRMENltGUolgAI7S6L4aajN9peUvU9ld96tYM+bzidndN88rUJvD+mW3R9DL29RSXqKNLW2a/Mj6bGyUlzRM52O/6I6m67ypmehjaJqqSxPPTg4umbEZWjgfhvN4eRi6t/sturOZaxbfuhjaQ5UVEjGTSRlSvkvU05NX/H3Elt4gBCz94de4m9PfcpvReL96kNbYLfcAJkvp9WcPjeCjNUkk080zmPd4LReZMlhV/wCbXUJ9Pnt9fDkrJuUKuGq1j6o6VM+qWtjVdzyl9/DNayssHm46PtszY1t2/zP/pwZtb+xPMJlEyg02mmms0wTNiMrM+US0wqSmOpOyuh1CoqiqSsKGNskGwsVBUCa+8QFZKjskSxiZcco0i0RUpABRnJGjZk2DBDiWiExiGzSpNRoljBFOREkBVRD+HY3Ne7g1Cbw/plt0fQ9rdl50wr6HzaaOwuu+XCkZv5dHrH7GZt6imriaOts+eSPq8LdzVVh01MrSx1Ogu69qUx8feh6Kwt4zWWJ56cHF0zXjJM4ko1yMHHRYJZs7C1h+my9Ti2kP49SsmceWXTbclrV+C2+5pJUxZDWr8EIDNrV5ZpP92Z54vBaLfqW4tvHwQ3uwAhquLMLSFV3ORLrgtjOW4COgvi4Y2mOT0az/g8fx13TspUksNHo/Q+lSX66I4vF3ZG0i1LXM79fblj5LqObLgU+rjPm6YVOyvW45WM6Jpx0fkdbaqjobkMqkrRmSg4umFR0JTAusropAxVBsdioVRk8wxWOjsiWUyWjpORDSKTJSKACmQOoqAAIKggbEMtMTBSE2AhDTITK5hDGyKFEpgxo5t2Xo7N0eMPrHqvQ9fd17Uo06p5NZM8HI34C85WTpnBvFea2Zn7OqsitfTu19hx4/h9a4bjlaLPHZajlHZM8jwF4VSlF1TyZ6XgLxU8Gzz2TG4M2IyUkXKyx67aIzlYvxOXaLYwfUqJnG/Dp5mco6vwRzGzG2hqIDit757GUvfQ0l7Zm2ACqZWtrQcpHA4riSSVibOs+IfmhX+08fbTqzuL+vatYRz16dO50kEbmrFxhTM3O05WVEoENI0EjkbEmJjZI2JAAqgRslR2gAgOw4ABhUKiGFAAKgAgQNhUQyxNgmS2MQIKkthURIpsTYqikIDSpnaRGmEmA0aXdeMrGWrg815rqex4G8E0nGVU8ve54eSqa8BeErKW8dY+a6nBs6yyK19O/Bn88Z9Vu+8k1yy7I5dotkeNu+8F8sovB6+TPT8HxnPg32PPZMbgzWjJSRevuhNpL7mtpDbTN+hwp5toqJGNrMwchzZxeIt6ABnxnE0PK31fPLWMX8z+nU5F+3xyYLGTy9ex5Wrbq8W8zR18P9Zy5cn8Q49TVERLRrQVHDJ2MdRBUuTKmhtkNjIbIyY0gqBNQK7LKO2Q0QmNM0DNopsdCahUAKJYqhUB0OoVJBiGXUVSaiABtiqOoqiGFRkjqAxIbJqUIBEzGSDJI2u+8nZS3i/zLzXU9nd/H80U4uqaqjwc4nPuS8fwpUf5Zf6vcztvX9q0undr5vLpn0iyvKUsEqunZL1MrSqrXPLsdXw3GybVHRL6nOlbVVW1XU8/OPk1U7M+KtOXv5nnb3vVQi289FudlenF0TbeFKnz68eOdrOr/Kvyrz7l2DH6dsrySpGVrbOcnJurfug4xFGJcUbEInDJlJFImgzoRQyhMGLmJ2RoGyJSBszkyqUiyMR8wEAU+iyjtoyGQmUjVMxmlAoSMCI6CqDYAMKhJg2IQAKo0KoDBAJCqAxthUmo6iGFR1JbFUAopsTZNQqIkVUzmhpibExo774evKq/DlmsY9Vqu6PTQtlyuq0Z86s7VxkpRdGnVHqbK9lKwlPZNNdaZGLt6/bX9NTXy8pnV/Et5c3yJ/8Aam2x55RORbWjlJyebM6HRjwqEUiqeT07EkUCGdCRU2CComJsYqHUVRNktkXIaQNmcpFNmUmUzkWRQcwE1Ap9FlHbosANpGUxooAGQEhgAAEiQARJDiEhAAhmYAIkhiAAGgYgAQADGAhkFAADZlM5fCv/AI59/wDyAFGT4XwOAwEBEYAIAGBIARZJAyJABCRJGZDGBzSLUZsAAqJn/9k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90" name="AutoShape 22" descr="data:image/jpeg;base64,/9j/4AAQSkZJRgABAQAAAQABAAD/2wCEAAkGBhQSERQUEhQUFBQVFBQUFBQVFxQUFBQUFBQVFBQUFRQXHCYeFxkjGRQUHy8gIycpLCwsFR4xNTAqNSYrLCkBCQoKDgwOFw8PFywcHBwpLCwsLCwpKSkpLCkpKSkpKSksKSksKSkpKSwsKSkpLCksKSksLCwpKSksKSopKSkpKf/AABEIAMIBAwMBIgACEQEDEQH/xAAbAAADAQADAQAAAAAAAAAAAAAAAQIDBAUGB//EADUQAAIBAQYEBAQFBAMAAAAAAAABAhEDBSExQVEEEmFxgcHR8AYioeETMpGx8UJSYqIjcsL/xAAaAQACAwEBAAAAAAAAAAAAAAAAAQIDBQQG/8QAIhEAAgIDAQEBAQADAQAAAAAAAAECEQMEIRIxIkEyQpEF/9oADAMBAAIRAxEAPwDx0SxRiXQ9tR5ixIY1EY6FYJjQJHcXHcbtnzSqoL/b0RXkyRxx9SfCcISnKolcHcP4ka496qnalPM6zjOFdnKjPodlw6ikkqHX3ndEbRUa8TFh/wCk1k/X+JqT004c+nhVIXMb3ndk7F44x0l6nA/FNqGSM1cXaMuUJRdM5FQqYK0Gpk7I0bDMeY0TGJl1BzIqDYyI3IkGxCHY0gSBMKDCxk1CgUALHUAoNoAslsTHQTEFkhQBMB2JkspkMCSZMjOZq0ZyRBosizABsDno6PR2aKJqUkdZwDGkONk3kmz0Fx/DTk1K0WGaj6lOXNDErky3FilkdIwuW4HaNSnhDRay9Ee04fh1FJJUpki7Lh1E1pTuea2dqWZ9+G5hwRxLhnJfqRyfzubcm/8AInE4zoOBxfBxmmmk66Hib8+GJWdZWabjrHVdt0fQ3GhjKy5vf7nRg2Z4Xz4VZMUci6fI42hpGZ7O/wD4RjNuVn8s8/8AF9+vU8Vb2ErOXLNUa91W6N/BtRyrhlZcDgzVTLUjjxkaqR2pnI4mtQITGmSshRdAoKo6jEMYgGIAEAAKo6gDABE0KBoAIoDQwYDJJaKoJsBkNGckaNkMiyaM6ANiK6LOnYJHPu6xx5jgo5/B8WoR618KYEsl+eFMGvXT2HAXaumNKLTxO3hYUWB4ngr/AOV0k8NP8fHY9Twd65NvBr9Vued2cOS+m3gyQa4c+LKoaKk/yvH3kLlM5qjrIoJuhcnQz5f59BDIpXP9Nu/oPl9+pokDiIDCcKnS31ckLWL5llk9V2O8tHRVZjCDni8tF5kozcHaE4pqmfL70uadg/mVYvKXk9mcOMz6txnAxtE4tJp51xVDwl+fC8rJuVknKG39S7f3L6m5q7yn+Z8Zm59aux+HUKRSZhGRcZGopGe4myZVTNMqpZZW0WhpkJjGRKoMmoVGIYCFUYFNCqJgAEtiqVQTAZLFQpk1EMlxJaKbJbEySIYBUREmdiimJRGy05jGUDnXfeU7LJ1js/I4hrEhKEZqmixZHHqPbXNfSksHlmtUejsuIU1SuOh8usLZwkpRz+jWzPTXTfqksM1nF5r1Ribmj5/Ufhq6u2pqn9PUSjTD34jSFwvFK0Sq8d/U5DsjFlFp0zSTsxoZ29soqrLtbTRKr/bqzGFnT5pOr+i6IiSM4WTb5p+EdF33Y+avSK136IJOueWkdX3K5NZeC0QhkqFei237mVvYc2eRyM+iBuuWW/oAHir++EuZudlRPNx0fjozyNpZyhJxknFrNPBn1+cU10/c6e+Ph6FuvmVJaSWa9TT1t9w/M+o4s2qpdj9PnKkaKRred0WlhKk1g8pLJ+j6HEjI3YZFJWmZc8bi6ZumUmZKRSkWplLRpUdTLmKTJWRosKk1BMYqKFUVQqMQCGIBiJKbJcgGJoloqhMhDRICAiTOyQmhoUmWnKJI0izI0iCGzapx3NwkpRdGtfI3qZWiCStdCDpnprlv7m6SWa36o9fwXGqao5Ur7+x8ps206rBrJnp7jvvmweEvpLsYm5p89RNjW2r/ADI93OwUVVZanBtFV100W4cDeKnFqVarFdTeVm2607bUMKUXF0zUTsxjDGrxYSwxfvsaTwdM2zOmO7/YgMim+uhL6+CRUpY4Z6vRCUdvGW/YBiSx3f0S9RU0031fRByVwyW2r7lR97IQHE43go2kXGSTTzWlNjwN+fDUrGsoVlZ/q4+q6n0aU64Lxe33Mbaxqvol0OrBsywvnwpy4Y5F0+SJlxZ6j4g+E8XOxXVw36x27HlGmnR4NZp5nocOxHKriZOXC4OmbJjTMkyqnUmczRpUaZCYyVkaKqNkVKqOyNADFUQwobYmwqIAFUUmFAAkTUQ2wIjOxEwqCLTnEWiSkwGaIzmXUzkwYkESlhRp0a1RETSIiV0ehua/KtKWE1ltI9pwN4qapWmHifKZQO7ue/HVRm6S/plv0fUx9zRTXqBqa23/AKyPoFpZUrov7mYSWGy+rMbtvSM8JfXQ5ltZ6rGuvoYEoOLpmsmn8OHKOVctIrXuVr1+kfuaKz96goU9CBIjl96szlKuCwWr9DSWPb3kDhRbABCikuiIej/ReZefkvNktfd+SADLlzbPPX58MxtU5L5Z6PfpLc9Hn0SFaR09pepPHkljdxZGUFJUz5NxPDSs5cs1R/R9U9UQpH0e97mhbRakuzWafQ8Fed0zsJUkqx0ksn6M39bbjl4+My82u4dXw4/MNMyUi0zQTONxLqNSIqOpOyFFtgTzBzDsjQ6hUmoxgJiZRLENCqBICJUdkJsEhFxzFIaITLQgNKmUizOQMEEWaRMk/dTRMENltGUolgAI7S6L4aajN9peUvU9ld96tYM+bzidndN88rUJvD+mW3R9DL29RSXqKNLW2a/Mj6bGyUlzRM52O/6I6m67ypmehjaJqqSxPPTg4umbEZWjgfhvN4eRi6t/sturOZaxbfuhjaQ5UVEjGTSRlSvkvU05NX/H3Elt4gBCz94de4m9PfcpvReL96kNbYLfcAJkvp9WcPjeCjNUkk080zmPd4LReZMlhV/wCbXUJ9Pnt9fDkrJuUKuGq1j6o6VM+qWtjVdzyl9/DNayssHm46PtszY1t2/zP/pwZtb+xPMJlEyg02mmms0wTNiMrM+US0wqSmOpOyuh1CoqiqSsKGNskGwsVBUCa+8QFZKjskSxiZcco0i0RUpABRnJGjZk2DBDiWiExiGzSpNRoljBFOREkBVRD+HY3Ne7g1Cbw/plt0fQ9rdl50wr6HzaaOwuu+XCkZv5dHrH7GZt6imriaOts+eSPq8LdzVVh01MrSx1Ogu69qUx8feh6Kwt4zWWJ56cHF0zXjJM4ko1yMHHRYJZs7C1h+my9Ti2kP49SsmceWXTbclrV+C2+5pJUxZDWr8EIDNrV5ZpP92Z54vBaLfqW4tvHwQ3uwAhquLMLSFV3ORLrgtjOW4COgvi4Y2mOT0az/g8fx13TspUksNHo/Q+lSX66I4vF3ZG0i1LXM79fblj5LqObLgU+rjPm6YVOyvW45WM6Jpx0fkdbaqjobkMqkrRmSg4umFR0JTAusropAxVBsdioVRk8wxWOjsiWUyWjpORDSKTJSKACmQOoqAAIKggbEMtMTBSE2AhDTITK5hDGyKFEpgxo5t2Xo7N0eMPrHqvQ9fd17Uo06p5NZM8HI34C85WTpnBvFea2Zn7OqsitfTu19hx4/h9a4bjlaLPHZajlHZM8jwF4VSlF1TyZ6XgLxU8Gzz2TG4M2IyUkXKyx67aIzlYvxOXaLYwfUqJnG/Dp5mco6vwRzGzG2hqIDit757GUvfQ0l7Zm2ACqZWtrQcpHA4riSSVibOs+IfmhX+08fbTqzuL+vatYRz16dO50kEbmrFxhTM3O05WVEoENI0EjkbEmJjZI2JAAqgRslR2gAgOw4ABhUKiGFAAKgAgQNhUQyxNgmS2MQIKkthURIpsTYqikIDSpnaRGmEmA0aXdeMrGWrg815rqex4G8E0nGVU8ve54eSqa8BeErKW8dY+a6nBs6yyK19O/Bn88Z9Vu+8k1yy7I5dotkeNu+8F8sovB6+TPT8HxnPg32PPZMbgzWjJSRevuhNpL7mtpDbTN+hwp5toqJGNrMwchzZxeIt6ABnxnE0PK31fPLWMX8z+nU5F+3xyYLGTy9ex5Wrbq8W8zR18P9Zy5cn8Q49TVERLRrQVHDJ2MdRBUuTKmhtkNjIbIyY0gqBNQK7LKO2Q0QmNM0DNopsdCahUAKJYqhUB0OoVJBiGXUVSaiABtiqOoqiGFRkjqAxIbJqUIBEzGSDJI2u+8nZS3i/zLzXU9nd/H80U4uqaqjwc4nPuS8fwpUf5Zf6vcztvX9q0undr5vLpn0iyvKUsEqunZL1MrSqrXPLsdXw3GybVHRL6nOlbVVW1XU8/OPk1U7M+KtOXv5nnb3vVQi289FudlenF0TbeFKnz68eOdrOr/Kvyrz7l2DH6dsrySpGVrbOcnJurfug4xFGJcUbEInDJlJFImgzoRQyhMGLmJ2RoGyJSBszkyqUiyMR8wEAU+iyjtoyGQmUjVMxmlAoSMCI6CqDYAMKhJg2IQAKo0KoDBAJCqAxthUmo6iGFR1JbFUAopsTZNQqIkVUzmhpibExo774evKq/DlmsY9Vqu6PTQtlyuq0Z86s7VxkpRdGnVHqbK9lKwlPZNNdaZGLt6/bX9NTXy8pnV/Et5c3yJ/8Aam2x55RORbWjlJyebM6HRjwqEUiqeT07EkUCGdCRU2CComJsYqHUVRNktkXIaQNmcpFNmUmUzkWRQcwE1Ap9FlHbosANpGUxooAGQEhgAAEiQARJDiEhAAhmYAIkhiAAGgYgAQADGAhkFAADZlM5fCv/AI59/wDyAFGT4XwOAwEBEYAIAGBIARZJAyJABCRJGZDGBzSLUZsAAqJn/9k=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92" name="AutoShape 24" descr="data:image/jpeg;base64,/9j/4AAQSkZJRgABAQAAAQABAAD/2wCEAAkGBhMSERUUEhQWFBUUGBcaFRgXGRcVFRoXFBwVGhQdFRQXHCYeGBojHRQXHy8gJCcpLCwsFSoxNTAqNSYrLCoBCQoKDQsNGQ8OGiwkHyQpNCwsKS8tLCwsLCwsNSw1LCwsLCwvLCw0NCwsNCw1KSwsNSw0LCk1MCwpLCwsLCwsLP/AABEIAFAAUAMBIgACEQEDEQH/xAAaAAACAwEBAAAAAAAAAAAAAAADBgIEBQEA/8QAMBAAAQMCAwcCBAcAAAAAAAAAAQACEQMhBAUxBhJBUWFxkYGxFSLB8RMUFjKh0fD/xAAZAQADAQEBAAAAAAAAAAAAAAADBAUGAgH/xAAgEQACAgICAgMAAAAAAAAAAAAAAQIDBBESISIxEyNh/9oADAMBAAIRAxEAPwBcapqG+FNrlqDMph8NQ3zGnM9Fo/p2oT8glvMkBZ2H/cOpTnlL90Dkkcm+VTXEbx6Y2p8jBbstV5tHqfoERmyTyRLm+km3hPNBoPBW302hsn/ckm8y0bWJUIlDZ5tNxLwKgiwMgjlcWn0hYWauG9Zu7Fo7aT16pxzLETMW7kEpGxtUueSdTqj4tsrJvkBya41w8Ss4IbwpuKE5ypE9k5RmFARWIj9AYvsu4ATVHS6bsCNErZJTmoTyEefsm/A07hQ86X2aLmItQ2bmB1Rc2qgNaOJk6TEc0Cg6FWzKpvEJJjZg5jWsde8W8hJuJf8AO7unfFtN4H8pIx7Yqu8p3CfkxTLXigLnIRcpvQ3FWUR5BSVNpUQVIBdN9HKXZubMsu48z7Jtwbbpf2bpRTbPGT5TLQsFnciXK1l+iPGtFhzoVbEPXXVJUKrrIAYpV3WSTnYArGOICd6yUNpKUPaY1lNYb1YL5S3WZBeoldJUVdIbRYhTAkxzt5QpVnAD5x0uuZy4xbDQjuWhuy0Brb2A9ldOZg6JZrY+BE2tKrnMo4rNyfZeS6G386CdVJ+MaBe4Sb8VPBebnHpC5PdDVUrtN5S9tI2WA8iPr/a5h83+yHmuMa+mQPPXW3hGofGxMHctwaMNcKiAF0uWgIgYFSbid26Bvqti61oC4sW46CQepbLFfOIGoA91RqZyOLlm1qcquaCkyoWypGzo03523gUP4w3r1Wf+Au/gLz4vw9+RGnTzkTqVq4LGB9pAkW78EsCir+CEIldPkDst1E1yIUXLm+Y7qKqx9EqXs//Z"/>
          <p:cNvSpPr>
            <a:spLocks noChangeAspect="1" noChangeArrowheads="1"/>
          </p:cNvSpPr>
          <p:nvPr/>
        </p:nvSpPr>
        <p:spPr bwMode="auto">
          <a:xfrm>
            <a:off x="63500" y="-385763"/>
            <a:ext cx="781050" cy="781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94" name="AutoShape 26" descr="data:image/jpeg;base64,/9j/4AAQSkZJRgABAQAAAQABAAD/2wCEAAkGBhMSERUUEhQWFBUUGBcaFRgXGRcVFRoXFBwVGhQdFRQXHCYeGBojHRQXHy8gJCcpLCwsFSoxNTAqNSYrLCoBCQoKDQsNGQ8OGiwkHyQpNCwsKS8tLCwsLCwsNSw1LCwsLCwvLCw0NCwsNCw1KSwsNSw0LCk1MCwpLCwsLCwsLP/AABEIAFAAUAMBIgACEQEDEQH/xAAaAAACAwEBAAAAAAAAAAAAAAADBgIEBQEA/8QAMBAAAQMCAwcCBAcAAAAAAAAAAQACEQMhBAUxBhJBUWFxkYGxFSLB8RMUFjKh0fD/xAAZAQADAQEBAAAAAAAAAAAAAAADBAUGAgH/xAAgEQACAgICAgMAAAAAAAAAAAAAAQIDBBESISIxEyNh/9oADAMBAAIRAxEAPwBcapqG+FNrlqDMph8NQ3zGnM9Fo/p2oT8glvMkBZ2H/cOpTnlL90Dkkcm+VTXEbx6Y2p8jBbstV5tHqfoERmyTyRLm+km3hPNBoPBW302hsn/ckm8y0bWJUIlDZ5tNxLwKgiwMgjlcWn0hYWauG9Zu7Fo7aT16pxzLETMW7kEpGxtUueSdTqj4tsrJvkBya41w8Ss4IbwpuKE5ypE9k5RmFARWIj9AYvsu4ATVHS6bsCNErZJTmoTyEefsm/A07hQ86X2aLmItQ2bmB1Rc2qgNaOJk6TEc0Cg6FWzKpvEJJjZg5jWsde8W8hJuJf8AO7unfFtN4H8pIx7Yqu8p3CfkxTLXigLnIRcpvQ3FWUR5BSVNpUQVIBdN9HKXZubMsu48z7Jtwbbpf2bpRTbPGT5TLQsFnciXK1l+iPGtFhzoVbEPXXVJUKrrIAYpV3WSTnYArGOICd6yUNpKUPaY1lNYb1YL5S3WZBeoldJUVdIbRYhTAkxzt5QpVnAD5x0uuZy4xbDQjuWhuy0Brb2A9ldOZg6JZrY+BE2tKrnMo4rNyfZeS6G386CdVJ+MaBe4Sb8VPBebnHpC5PdDVUrtN5S9tI2WA8iPr/a5h83+yHmuMa+mQPPXW3hGofGxMHctwaMNcKiAF0uWgIgYFSbid26Bvqti61oC4sW46CQepbLFfOIGoA91RqZyOLlm1qcquaCkyoWypGzo03523gUP4w3r1Wf+Au/gLz4vw9+RGnTzkTqVq4LGB9pAkW78EsCir+CEIldPkDst1E1yIUXLm+Y7qKqx9EqXs//Z"/>
          <p:cNvSpPr>
            <a:spLocks noChangeAspect="1" noChangeArrowheads="1"/>
          </p:cNvSpPr>
          <p:nvPr/>
        </p:nvSpPr>
        <p:spPr bwMode="auto">
          <a:xfrm>
            <a:off x="63500" y="-385763"/>
            <a:ext cx="781050" cy="781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96" name="AutoShape 28" descr="data:image/jpeg;base64,/9j/4AAQSkZJRgABAQAAAQABAAD/2wCEAAkGBhEQEBAQEhQUFBAQEA8SEhISEhASFRAQFRAVFBQQFBQXGyYeGBkjGRIVHy8gIycpLCwsFR4xNTAqNSYrLCkBCQoKDgwOFw8PGCkcHCQsLCwpKSwsKSwsKSksLCksKSkpLCksLCwpLCksLCkpKSwpKSwpLCkpLCwsLCksKSkpKf/AABEIAOEA4QMBIgACEQEDEQH/xAAbAAEAAQUBAAAAAAAAAAAAAAAAAwIEBQYHAf/EADwQAAIBAgIGBwUGBQUAAAAAAAABAgMRBCESMUFRYXEFBhOBkaGxByIyUsEUQmJy0fBjgrLC8SMzkqLh/8QAGQEBAAMBAQAAAAAAAAAAAAAAAAEDBQIE/8QAIhEBAAIBBAIDAQEAAAAAAAAAAAECEQMEITESQSIzYVEy/9oADAMBAAIRAxEAPwDkIAPM3wAAAAAAAAAAAAAAAAzWBwGis9b2/REHQ+A03pS+FauLM1WjFJWb433ltK+3i3Grz4whjCMVbae9tbIos9uotsRr15bzt5MZWvSlS67zGl1i66furPPWWpTbtpaETFeQAHK4CYAF3X6TqTpqnN6SjJSTevU1a+3WWgARFYjoAASAAAAAAAAAAAAAAB7CDk0lm20kt7YHhPRwFSfwwk+43HobqtGmlKfvSevLJcFtM8sC18MUkt9r9yLIp/XivuoicVaHh+q1WWtPkl9WZCj1XpL43O/c8+aZtTw72t8jyrgWrZPPUzvxiPTzW3F7e2GodGwjC0E7JZ3zfPkRVlGKMxLAPWn4GPxuBu72fht3k5VZzLD123wRhukKuejpN71la5sGL6HnOP4VudmufA1zH4CVGWi9TzT3nFsvZt4rM9rYAFT3gAAAAAAAAAAAAAAAAAAAAAAABn+pvRna19PZSSf8zul9TAHQPZ7g12EpatOo8+CSX6nVIzKjcW8dOWzYayavqXcuWRdyipP3YJr8Tf6lLik9G2k1u1d572yjmmnJaktSL2O8nSlBP3UrtZa0/wBCzxc3JrgiqvWnJ3ciCUXvOZkUdm955ODexEkYLeHDcyHSxnRtn4mt9Z8EnByS1Z+GvyZt0oMxXTeGTpTV/uy9B2t0rYtEudAApbAAAAAAAAAAAAAAAAAAAAAAAAAdU6m4dxwlJWunHSf8zb+pys7X1YwrjQppWypQTT2+6rlunHLxbyfjEJo4aUso+6lseoh+zRet595kOzSzUfNtEVSF/u+BZMMzKzeGhvfmRypQ3F04rcyOUeDOUoOyju8iKVNcfMuG3uKdPg/AhK2lTW9mK6eWjSnl91vPkZudR7Ea/wBa5NUJt67W8SFmnzaHPAAVNoAAAAAAAAAAAAAAAAAAAAAAABXQp6Uox+aUV4ux3Lo+naKaai1ZZ6mcW6Gp6WIoR31af9SZ23CYdtLbHba1y7TZ29nmISTrRvk3F7WvhZS6z3p+RLLC32vk0mW9TDJFvLwPJt/4ZbzhxZI6S/bZRKmt3mcylE48WUtMqdNbmUOK4o4SomnwNV66TtRa3td+ZtM48WaZ15qWjGO+X/pE9LtCM3hpwAKmwAAAAAAAAAAAAAAAAAAAAAAAAzXU6jpYyl+HTl4Rf6nYsIpJXV2t1157zlHs/p3xbyvalL+qKOq0nKOqMuKay5Mv0+mXu5zdcSxL2xt4ohnO+4Txq2qUeTuiiVVPVLxSO8vG8ko/4IZQW9kjfJ8rEUiJSolltKHJlTiUOLOUoqkn+2aD13q3nTX5n9DfanFnNut9bSxDW6K8zm3T1bWM3YQAFTUAAAAAAAAAAAAAAAAAAAAAAAAbd7N4L7RUb1KmlyvLX5HT+0slnB8b5vmc09m9O9Ss9qVPLa1eXkdE7KLWVk+HrYvp0yN19krhV5SX3Xs4kMqG9WIZU0tatxW3xCdtUn33R1l5xwKLsqlN8/Mp0zkUc14EcubJmRyYStsQlot68nyOW9OVNLEVHxt4I6hjp2hJ7FFs5JiKunOUvmk35nFnu2cczKMAFbQAAAAAAAAAAAAAAAAAAAAAAAAbz7NsBK9WrkoytCN9rTu3yzRvUJO+jez42a8TAdR4JYKlZaOlp3burvTed9xsH2ZvbFrgy+I4Y2tbyvKt1Jr76twf0ItJfhf74FSwq2yt3Eqw1PbPysdKVtePyruciOtON8lLVre8uZYaG/8A7FDw+71uRgWvacSOpNvaXbo8EOzjZ3SuRhLA9NVFGlNt3Si3uzscubOiddsTo0HH5mkrZWOdld2ltI+MyAA4ewAAAAAAAAAAAAAAAAAAAAAACbB0O0qU4fPOEfGSQRPDrfQMl9loW1dlTstltFGVp0YSWU9GW1NO3ieYOKUFT+HRSUFs0UrKJ7OC1SVnvWrw/Q9LCmcySoTWpp8mvQjc2tcfFWPXTa1O6KdLjZkIO1hti1yPVGL1S8SNze9PmkUTS1tNflZAnVF/MiGqktcrnlTJbS1rTejJrKyd3rYThpXX7F3qU4LUk5P0X1NTL3pmtKdeo5O/vZPhsLIqtOZbOjXxpEAAOVoAAAAAAAAAAAAAAAAAAAAAGT6sUdPGYdfxFL/jeX0MYbJ7P8Pp42L+SE5eKUf7jqvcK9WcUmfx1Xssk3qayeeXkVqUbWfvJanu4ElLL3X7stl9T4NfU8qwSfvR0eMXkz0MNF2a+6/oUTS+8u9Eyop/C0+eTKZUZarXAtqtHk0R9mt5cug1st32KpUIWV3ntsc4StHTRZYuLtJLaszIzw62PyLTFyai9WrYExLknS8Uq9RLUpfQsy66VlevVe+pL1LUontuU/zAACHQAAAAAAAAAAAAAAAAAAAAAG8ezDD+/XnuVON+bbfojRzpfs0oWw0pfPVl4RjFfqd07ebdTjTlvkHGa0Za1qki3c5Q915x4laW1eBM2pKz1noY61dGLzi7PdsKU6kCSdGxQpNbyEpPtWlrtfiimc2tkSCbX+Ci/FhBXm2rZGMx09GEnwZkJ1O8wnWPEaNCo/wy9DmXVYzOHLMRPSnJ75SfmRgHnb8cAAAAAAAAAAAAAAAAAAAAAAAAB1rqBRtgqT3ucn3zefkclO1dT6ehhsOv4ULp7bq79S3T7eLez8Ij9ZPNMkVUqr0LZr4Xs3ECez1LmWn7Qpdt5E0USXMCtxXAjcVwI3zKHfeQPalkaj12xWjQkvmsvFm0z/djR+vtb3Yx3y+jOLdLtGM3hpQAKG2AAAAAAAAAAAAAAAAAAAAAAAA9jG7S3ux3Po+KjCMdiil4KxxfofD9piKMN9SHgnd+h2qjFaK3l2n7Zu9nmsLyNdrJ5opqK+aIFU2M9XBlrPevI8b4htlLnwCVLPJSsjyc1yIpWIFFaTtnkc7681rzpx5v6G/YiaszmPWqvpYhr5UkV36eraxnUhhwAUtcAAAAAAAAAAAAAAAAAAAAAAABnupGH08ZB7IRnLy0f7jq0Tnns5w/+pVqblGK73d+iOgKRfSOGRu7Z1ErnvCKbnh28qq7PHNlLkeOZISmRTqLd5Hs5raQykiBBipvRvqOW9OTviKnO3gkdKx01Y5dj53q1H+OXqVX6e7ZR8pn8QAAqaYAAAAAAAAAAAAAAAAAAAAAAADe/Z7/ALdT87/piblAA9NemJuPtsrQPQdKQiZ4APJltVAIFjjdT5M5hivjn+aXqwCm737LuyMAFbSAAAAAAAAAAAAAAAAf/9k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3998" name="AutoShape 30" descr="data:image/jpeg;base64,/9j/4AAQSkZJRgABAQAAAQABAAD/2wCEAAkGBhEQEBAQEhQUFBAQEA8SEhISEhASFRAQFRAVFBQQFBQXGyYeGBkjGRIVHy8gIycpLCwsFR4xNTAqNSYrLCkBCQoKDgwOFw8PGCkcHCQsLCwpKSwsKSwsKSksLCksKSkpLCksLCwpLCksLCkpKSwpKSwpLCkpLCwsLCksKSkpKf/AABEIAOEA4QMBIgACEQEDEQH/xAAbAAEAAQUBAAAAAAAAAAAAAAAAAwIEBQYHAf/EADwQAAIBAgIGBwUGBQUAAAAAAAABAgMRBCESMUFRYXEFBhOBkaGxByIyUsEUQmJy0fBjgrLC8SMzkqLh/8QAGQEBAAMBAQAAAAAAAAAAAAAAAAEDBQIE/8QAIhEBAAIBBAIDAQEAAAAAAAAAAAECEQMEITESQSIzYVEy/9oADAMBAAIRAxEAPwDkIAPM3wAAAAAAAAAAAAAAAAzWBwGis9b2/REHQ+A03pS+FauLM1WjFJWb433ltK+3i3Grz4whjCMVbae9tbIos9uotsRr15bzt5MZWvSlS67zGl1i66furPPWWpTbtpaETFeQAHK4CYAF3X6TqTpqnN6SjJSTevU1a+3WWgARFYjoAASAAAAAAAAAAAAAAB7CDk0lm20kt7YHhPRwFSfwwk+43HobqtGmlKfvSevLJcFtM8sC18MUkt9r9yLIp/XivuoicVaHh+q1WWtPkl9WZCj1XpL43O/c8+aZtTw72t8jyrgWrZPPUzvxiPTzW3F7e2GodGwjC0E7JZ3zfPkRVlGKMxLAPWn4GPxuBu72fht3k5VZzLD123wRhukKuejpN71la5sGL6HnOP4VudmufA1zH4CVGWi9TzT3nFsvZt4rM9rYAFT3gAAAAAAAAAAAAAAAAAAAAAAABn+pvRna19PZSSf8zul9TAHQPZ7g12EpatOo8+CSX6nVIzKjcW8dOWzYayavqXcuWRdyipP3YJr8Tf6lLik9G2k1u1d572yjmmnJaktSL2O8nSlBP3UrtZa0/wBCzxc3JrgiqvWnJ3ciCUXvOZkUdm955ODexEkYLeHDcyHSxnRtn4mt9Z8EnByS1Z+GvyZt0oMxXTeGTpTV/uy9B2t0rYtEudAApbAAAAAAAAAAAAAAAAAAAAAAAAAdU6m4dxwlJWunHSf8zb+pys7X1YwrjQppWypQTT2+6rlunHLxbyfjEJo4aUso+6lseoh+zRet595kOzSzUfNtEVSF/u+BZMMzKzeGhvfmRypQ3F04rcyOUeDOUoOyju8iKVNcfMuG3uKdPg/AhK2lTW9mK6eWjSnl91vPkZudR7Ea/wBa5NUJt67W8SFmnzaHPAAVNoAAAAAAAAAAAAAAAAAAAAAAABXQp6Uox+aUV4ux3Lo+naKaai1ZZ6mcW6Gp6WIoR31af9SZ23CYdtLbHba1y7TZ29nmISTrRvk3F7WvhZS6z3p+RLLC32vk0mW9TDJFvLwPJt/4ZbzhxZI6S/bZRKmt3mcylE48WUtMqdNbmUOK4o4SomnwNV66TtRa3td+ZtM48WaZ15qWjGO+X/pE9LtCM3hpwAKmwAAAAAAAAAAAAAAAAAAAAAAAAzXU6jpYyl+HTl4Rf6nYsIpJXV2t1157zlHs/p3xbyvalL+qKOq0nKOqMuKay5Mv0+mXu5zdcSxL2xt4ohnO+4Txq2qUeTuiiVVPVLxSO8vG8ko/4IZQW9kjfJ8rEUiJSolltKHJlTiUOLOUoqkn+2aD13q3nTX5n9DfanFnNut9bSxDW6K8zm3T1bWM3YQAFTUAAAAAAAAAAAAAAAAAAAAAAAAbd7N4L7RUb1KmlyvLX5HT+0slnB8b5vmc09m9O9Ss9qVPLa1eXkdE7KLWVk+HrYvp0yN19krhV5SX3Xs4kMqG9WIZU0tatxW3xCdtUn33R1l5xwKLsqlN8/Mp0zkUc14EcubJmRyYStsQlot68nyOW9OVNLEVHxt4I6hjp2hJ7FFs5JiKunOUvmk35nFnu2cczKMAFbQAAAAAAAAAAAAAAAAAAAAAAAAbz7NsBK9WrkoytCN9rTu3yzRvUJO+jez42a8TAdR4JYKlZaOlp3burvTed9xsH2ZvbFrgy+I4Y2tbyvKt1Jr76twf0ItJfhf74FSwq2yt3Eqw1PbPysdKVtePyruciOtON8lLVre8uZYaG/8A7FDw+71uRgWvacSOpNvaXbo8EOzjZ3SuRhLA9NVFGlNt3Si3uzscubOiddsTo0HH5mkrZWOdld2ltI+MyAA4ewAAAAAAAAAAAAAAAAAAAAAACbB0O0qU4fPOEfGSQRPDrfQMl9loW1dlTstltFGVp0YSWU9GW1NO3ieYOKUFT+HRSUFs0UrKJ7OC1SVnvWrw/Q9LCmcySoTWpp8mvQjc2tcfFWPXTa1O6KdLjZkIO1hti1yPVGL1S8SNze9PmkUTS1tNflZAnVF/MiGqktcrnlTJbS1rTejJrKyd3rYThpXX7F3qU4LUk5P0X1NTL3pmtKdeo5O/vZPhsLIqtOZbOjXxpEAAOVoAAAAAAAAAAAAAAAAAAAAAGT6sUdPGYdfxFL/jeX0MYbJ7P8Pp42L+SE5eKUf7jqvcK9WcUmfx1Xssk3qayeeXkVqUbWfvJanu4ElLL3X7stl9T4NfU8qwSfvR0eMXkz0MNF2a+6/oUTS+8u9Eyop/C0+eTKZUZarXAtqtHk0R9mt5cug1st32KpUIWV3ntsc4StHTRZYuLtJLaszIzw62PyLTFyai9WrYExLknS8Uq9RLUpfQsy66VlevVe+pL1LUontuU/zAACHQAAAAAAAAAAAAAAAAAAAAAG8ezDD+/XnuVON+bbfojRzpfs0oWw0pfPVl4RjFfqd07ebdTjTlvkHGa0Za1qki3c5Q915x4laW1eBM2pKz1noY61dGLzi7PdsKU6kCSdGxQpNbyEpPtWlrtfiimc2tkSCbX+Ci/FhBXm2rZGMx09GEnwZkJ1O8wnWPEaNCo/wy9DmXVYzOHLMRPSnJ75SfmRgHnb8cAAAAAAAAAAAAAAAAAAAAAAAAB1rqBRtgqT3ucn3zefkclO1dT6ehhsOv4ULp7bq79S3T7eLez8Ij9ZPNMkVUqr0LZr4Xs3ECez1LmWn7Qpdt5E0USXMCtxXAjcVwI3zKHfeQPalkaj12xWjQkvmsvFm0z/djR+vtb3Yx3y+jOLdLtGM3hpQAKG2AAAAAAAAAAAAAAAAAAAAAAAA9jG7S3ux3Po+KjCMdiil4KxxfofD9piKMN9SHgnd+h2qjFaK3l2n7Zu9nmsLyNdrJ5opqK+aIFU2M9XBlrPevI8b4htlLnwCVLPJSsjyc1yIpWIFFaTtnkc7681rzpx5v6G/YiaszmPWqvpYhr5UkV36eraxnUhhwAUtcAAAAAAAAAAAAAAAAAAAAAAABnupGH08ZB7IRnLy0f7jq0Tnns5w/+pVqblGK73d+iOgKRfSOGRu7Z1ErnvCKbnh28qq7PHNlLkeOZISmRTqLd5Hs5raQykiBBipvRvqOW9OTviKnO3gkdKx01Y5dj53q1H+OXqVX6e7ZR8pn8QAAqaYAAAAAAAAAAAAAAAAAAAAAAADe/Z7/ALdT87/piblAA9NemJuPtsrQPQdKQiZ4APJltVAIFjjdT5M5hivjn+aXqwCm737LuyMAFbSAAAAAAAAAAAAAAAAf/9k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83999" name="Picture 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7347" y="4158371"/>
            <a:ext cx="1999109" cy="566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001" name="AutoShape 33" descr="data:image/jpeg;base64,/9j/4AAQSkZJRgABAQAAAQABAAD/2wCEAAkGBhQSERQUExQVFRUUFRgYFxgUFxcUFBcVHBQVFRwUFRQYHCYeFxklGhQXHy8gJCcpLCwsFx4xNTAqNSYrLCkBCQoKDgwOFw8PFykcHBwpKSkpKSkpLCwpKSkpLCkpKSkpKSkpLCksKSkpKSkpKSkpKSksKSksKSksKikpKSkpKf/AABEIAO0A1QMBIgACEQEDEQH/xAAcAAABBQEBAQAAAAAAAAAAAAACAAEDBAUHBgj/xABJEAABAgIGBgYFCQYEBwAAAAABAAIDEQQSITFB8AVRYXGBoQYHE5GxwSJCUtHhIyQyYnJzorLxFDNDU5LCJTSC0hdEY2SDo7P/xAAYAQEBAQEBAAAAAAAAAAAAAAABAAIDBP/EACMRAQEBAAEEAgEFAAAAAAAAAAABEQIDEiExBFFBExQygaH/2gAMAwEAAhEDEQA/APIAImhCFIAuVdhSRhM0ImhSJoRNFqcNRAKRSThPVRNbOwCZOq0oJpIpLWoPRWlRQCyA+RxIqjmt+hdVtJcPTfDh97zysWpKHNtM+o3W4JnLrbOpeA4tdFjxXEYMqtHMEq83qhoWJine/wCC3jNscSITsC7jD6paAL2PO958kf8AwpoH8tw/8jverBscPDUTWrssbqfoZudGbueD4grMpnUu3+FSnt+8Y1w/DJFh2OaMaqmlDYG+0ZL3VO6qabD/AHboMUbzDd3GY5rx+m9B0qA8GNR4jQMZVmz+02xZxpSc2QVZyRp7TZck14NxVo9FUsUbBbJW6tiqtNqZQJ7Uod6NwQNvVS0aOpnBQUcqyVk+FV6ST0kI4UjQhAUgURtCKSZqMqBpqxRaM6I4MY1z3E2NaJkrc6L9CItL9I/JwfbItdbcwG/fcuq6F0BBorKsJgGt173faded1yZE8RoLqse+TqS+oPYZIu4vuHBe50V0do1GshQmg+0QHP4uNq04dqkkujFpgiSSSwSSSSkSSSSkSaSdJSCWqNzZ2GRnr9ykKjesVqPOaZ6AUKkz7SjsB9qGOzdPXNsp8VzzT3Ui9k3UOLXH8uLJruEQWHiF2QoCsukfMVOocajuMOMx0Nwva8S7jis5tMAdavpzTWgIFLYWR4bXjDBzdrXC0Lh/TnqujUOcWDONRwZkgfKQx9cC9v1giGxgNeCLEJWdDeRcrsOkTsKdZxo0Yq4s6jOV/BRV3p0n3pIImqRoQBStCENoXruhHQ40p3aRZiC07jEcPVH1RiVhaA0QaTHZBFla1xHqsFrj3eIXbqFRmQ4bWMFVjGyaNQCUnhQw1oAAAAAAFwGoBG0TQBSErUFSF0kQUc5IwU650YTpgnW4ySSSSkSSSSkSSSSkB6jL1I5RPXK+2+IShkiQOKHQigcJz7pHVqSJQlBch6y+rZsIOpVEbJl8WG31Z29owezrGC5pJfU75GYMiDYZ3EaiuBdPuin7DSiGj5GLN8I6hO2HvaT3KqYNCi4Fa7DYvP3FbNCjzG1UZE5qSd6SiNoUzQgY1SBBdF6stH1YUWORa51Rv2WiZ73eC96DnksPodRQ2hwB9UE73Au81urX4VEDqRBCE580gc0TSowimpmxMCnmoS5RPem8mZxWjEVDTGnodGZWiG0mTWi1zjfJozJE+LJc36UU4xojniZk2UPdfZvPgufPqWf268elrSp/We8GTWQ2ag9xc7iBIXbVWo3WnEnaYDrbhXYfPwXITFc9x7UmvO0GyW7WpmQJXXo8/bWcfp9C6A6ZwqSahBhxJTqkgh21jh9IL0E1wnozDiNqucJEEVZ2G8SXZqDS68NpxuO8I49S93bWOfSzzFxxQOcmmhXQSHmoy5FsQPCGjOKCdyM+SC4KRjbnmvLdZWg/2mgRJCcSB8qzXZY9vFs+5eqAs3kjvR9mHGqbQWkHaLkh8tG1T0SNIhKk0bs4kSH/AC4j2/0vLfAKJhkVgtslMo6K+YSWgtNCKIbDuPgkAniNsO4+CDHcdBD5CGPqN/IPctMBZOhokmtB9lo3eiPNbAC2tIJAImsRVFMaGqiqeCkARAJxjuRFiHs1PJOntXcpRaPMELxOl9BFjrrBcRq1SxvXQpIXwwbCJrzfI+L+tM3LPVdeHW7XIKRoRryK7GvE9laWyeKjgaCa0+iwAbbV1eLoSE69g4WKNnR6CDOr3rxftvlzxOcdf1uDw2i9FuLhUFZ0sBYPevdaPoBhww02kX71cg0VrBJrQBsClkvT0Picunbz58u7lf8AHPn1u7xPSuWJirFVB2S9djnOSEBMWqxUkhLEYe5BVQlqmLU1VWNaAw/HmigNtmnLcEcT0W8FrjPLNr5k6StlTqUP+4i/nJ81nPWl0uhyptJ+/ifmKznWhc77bXKK6xJQUV1hSVoboT1cM3ySkpKOPTYNbm/mCDPbslGMgNwHEBbFGjXA8PdvWOBgLrfEqzAiy3eetdmG21iKSrUak4E7j71aTI50kkkloEkkkpEkkkpEkkkpEkkkpEkkkpFJCWokkYgFiVVGkjtOha2SgpZsU73KpFK1PBn2+eOmcD55SfvnnmsBmpep6Ys+e0r713ORXmnsXmvuu9NBdKaSKGxOllvgK1o1k40Ia4rB+MKsAtDQTJ0qAP8Aqt5GfkpqOsMFvh3qQBAxSgLu5iZEAs5haFHpmBtzzWZVE99yNhLd2zBQrcDk6y4VIIF8xzCuwaQCljE6SYOTqBJJJKRJJJKRJJJKRJJJKRJJiVH207lJJNAYij7TeZpNmnGsPNQxripZZwUVIS04R04bKn0j7Y/I0rzjmr0XTs/4jSBtb/8ANq8+9eTl7dRQYNiSngixMrWcaFZaXRofO4H2/Brlkgra6IN+ewv9Z/8AW5TUdRhKYFV4Rkph+mtd3NIOGr4Im7ULXZzgjAznxWmaMbDj351ImyNo9E8OYwTNJHn8U7W6/iLloLDIxxlvw71O2OqTeWbwjDAbR4GSUvCJnBOIg1qoJ8NYmiBG/dMIwYsh4T1lVkNo3pDNvvVixYMROX7QqwnjPI1oMZq7TiyY2pRGNaglr7k4PCzinDkItxJ4AeackasdnehaSclFV15sQSBGzxKOefggB1BE1vDmlHnioYxVhx1KvHFhQo4V1gwiNIxjKyUO3aYYs5Lzrl6zrOiyplUes1rz/SGDwd3rykO0rycvbqtsFiZOElBOXSW50GtprNkOIfwgea8vFpAC3+rSkB9Od9WC/m5gzvW5xWustRA4d3NCwoyurmcHgpWuznBR1dXwThuQbkhO1EzYfdu2G1QNdk+RUwlgZ2X+8SSEjefPfenq7UDWbR32eFiKXwxHeAlJG2XcrERiA38+KADPxRADDPJKPX3+IRBxOAPJEG3WS23crULhtzelBkMR5ogbL5fomNtw5ySqHGZ8PDM1E5O1CNpPC7HFM4yG3YPNMRO+zYhD7QZuCdstSCsc3Jxx4n3IMSE8E6GVieWtJKSgpTrJKesqkd1hzm9CcU6zj/iB2Qof9xXnKMPSXo+s7/PA64LPzPXnaHivLy9trKSElJXhY87FpTnnUOfwXuuqCD84jnVBbziCf5V4qDRiSugdVzA2kRRrhA90Qf7l2rHF09l0lMNqrizdny8FLXSqltHfkogATMX2ppJ2nYtMiaZ7DqUjW24eajABxtRgnEjOxSTNGMu7lYpGt1SzsULZ7OCIbJT5pCVvdu8JJxaLSPAqNrzs2XI2xdvhelDqb+PvSry1cLShq7UBcBepDMUG4Ge3hhcmBnefNRh2Z+ScTld4KIu0Hemc+aepLISJUirZwTh5QFyQObygpN6esowncQownnPNVqSbFOc96qUt1ks7kJx3rQb88YdcEcnuXm6NcvVdaLZ0hh1QuVdy8uwWDcvPf5VujBToCkgYCrK5ei6v6RVprQf4kN7OMg8fkK8669XNF0rsYsOKP4b2u3gX/hJW1PbtsJ2dtqJqgo8QEAtMwQCDrBFh7lODZPv966M0QdJTtKgkDm1JoI55lillZGQZ5mja7X8fioQUbc60hMIeqfG1LfMd6jDsb9ql7e4Tvuu42JQmg70VVCCMDLdJJIEGZE0hv80OOSlWShV+PeEp7Peh4hPLM/JRIP2c0NfYnq5wSzkIRNdjLO5PXNwzvKaWcUi7hnBBOd6e7452oTuz5lM5/Hw4qJ4jpDN6oUh0+CniuVaO4StMrJk6hK/umhOWdN4gfTXsvDYTGneazvAtXk4cxNpvaZK7H0p28eNHF0SIS0fUHosH9LRzVfSDZPD8HWHeuFdAhJJJZBMZapw1OxiJaPp0PoFpevBMFx9KDIDbCNx4Gbe5esYc4FcZ0bpB8GI2JDlWabjc5uLDsI7r8F1bRGl2UiE2Iw2Gwg3tdix2og44rfGi/bR352bkTTr570IyDencLOGK25pA7Xn4qRrlHJM0pCxW54qSr+oztVZkXWpWxEpLVTjN6jD84og7JShV7MTzRVhss4IJZmE4zYpCrDaNyYbygJGxDL9ZqSUO2lNW2lRVd542JrMmxSSTG/jYnrau/H4KIP2DOpPNCESgLtWeCROdXFNJRCDPPJc862OlnYQf2WGflqRY44shGwne64bKxXrek/SSHQoJiPtwY0XvfKxrfM4L5/plKiUikRKRGPpvNmoDADYBYs2/hr8au6PdKwZsWlFhV4ZbjhvGeayqMbQtijOtWOUMZsB8wmTUxxhRHAXOtCS5eWmnJC5GVHJSDNX9CadiUSJXZ6TT9NhsDx5OGBVEtTSSnYND6Xh0mGIkJ023EESLT7JxaeWpajYmu6eNvNcT0dSYlHidrCcWvule149l7fWC6H0d6dQo5qP+Rjey4/JvM/UfdwMjvXXjdYseqqWTaEbD+hvCjYeGy7kpRNbYOGz1Is5KAz2Hke9EH7B5pA5yvHNGFGHZM0R3BKPPaE8t/khnw4JjPHzCiInd4n3IScfFEG5mmkpGL9nuTJxdrSLlI05piNvcnLsAmmgnksvpD0jg0OCYsZ1UCwAWve43NaMSeSwOlvWTAok4bPlo+EOGbG7XuEw3xXK9JaQj0yN2tJfWInUYPoMGpoWbyaz7S6X0xFp0cxo1gtENguYyf0Rt1nFUqUy1WgFFSBYuUvkoYAWrRzYFmwr1oUdaqialaPbFkTZJJWYZSWNPlAGpxDUpCSy0hqJ2QZlSgTUrWpSEsVWkUeYtWkWqCMOS1GbFjQ3TakUWQJEaEPUeZPb9iJ5EEL3WgOsSh0g1RF7OJP6EcCG6Ylc6dR2Fx4Ljuk6R6rbzd79wQUWgTbK8YzxOJK6azX0dCi2bORzsUlYars7wuB6P0tSKN+4jxIcvVBrM/odMd0l6fR/WpSmy7WFBjAYtrQX9/pN5Ba1nHVbMySJzZ4LwcDrdo5E4kKkMdsayKN9YOBPctKj9aNBd/HLNkSFEGz2T4p0Y9a1+3kkXbPALzsPrCoDv+ag7nOew/ianjdOaC0VjSoAB1RK119gE0nK9BLd3eZSsGPmvJRuszR4H78u+xDiO/tVCldb1FH0IdIefu2sB/wBT3T5I1Y93X1c7eVyEv1m6/UN65PT+t6kPsg0eHD+tGe6KQNjG1RPivL6R0zSqV/mKREePYB7OHuqMlMb5o1Y6zp3rDolG9ExO1ify4Eoh1Wkei3icFzjT3T2mUubGu/ZoRsqQzOI4fXiYbgseBRg0SaABqAsUjYSxyrUVaNQ2tuG8m0k6yVYa1S1EqqxrWI5JOZYpQ1PVRoUmCSuQTaoHNtU8M2Le+EusckgBTrmUxSkmRT8PNDZ2hTtCiYLVO0KACFmaTpYaCr1JiSE1517q7zP1JHiZ28F0ZqOi0Uvdb9J1/wBVurOK3/2cNbIYIdFQAG1sT8bFYpCljKc2ZQlithgv1y8U0SGt7gxnPamq55K4YSEsRKsVqiYN1BWuzTBidCCSFzFba0FM6GM52KlWKjIasQoKlZCVlkNY7jIBkFKorUrFFKxZtKFzUxYpZJiM53IQKqUkZamUlaK21FCRRwhhmS1Aswrk6GGkgv/Z"/>
          <p:cNvSpPr>
            <a:spLocks noChangeAspect="1" noChangeArrowheads="1"/>
          </p:cNvSpPr>
          <p:nvPr/>
        </p:nvSpPr>
        <p:spPr bwMode="auto">
          <a:xfrm>
            <a:off x="63500" y="-750888"/>
            <a:ext cx="1381125" cy="1543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84002" name="Picture 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59191" y="4869160"/>
            <a:ext cx="156128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004" name="Picture 36" descr="http://t2.gstatic.com/images?q=tbn:ANd9GcQKkRVx1JxLiG-olYT0u0mkGzFC9O-NrJ4WNoKDkPx9L4o7cHtkK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32240" y="5445223"/>
            <a:ext cx="1746895" cy="576065"/>
          </a:xfrm>
          <a:prstGeom prst="rect">
            <a:avLst/>
          </a:prstGeom>
          <a:noFill/>
        </p:spPr>
      </p:pic>
      <p:pic>
        <p:nvPicPr>
          <p:cNvPr id="84006" name="Picture 38" descr="http://t2.gstatic.com/images?q=tbn:ANd9GcTwpvMfoqOdDoj_FW-Plm9MyALO88CchGGTqKdh6auWpSFTPeh8U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24328" y="6021288"/>
            <a:ext cx="1115616" cy="432048"/>
          </a:xfrm>
          <a:prstGeom prst="rect">
            <a:avLst/>
          </a:prstGeom>
          <a:noFill/>
        </p:spPr>
      </p:pic>
      <p:sp>
        <p:nvSpPr>
          <p:cNvPr id="44" name="Line 23"/>
          <p:cNvSpPr>
            <a:spLocks noChangeShapeType="1"/>
          </p:cNvSpPr>
          <p:nvPr/>
        </p:nvSpPr>
        <p:spPr bwMode="auto">
          <a:xfrm>
            <a:off x="2340744" y="2060848"/>
            <a:ext cx="935112" cy="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2" name="AutoShape 2" descr="data:image/jpeg;base64,/9j/4AAQSkZJRgABAQAAAQABAAD/2wCEAAkGBhQSERQUEhQVFBQUFRQUFxgXFxcWFxQaFBUXGBcVFxcYGyYeGBojGhQWHy8gIycpLCwsFR4xNTAqNSYrLCkBCQoKDgwOGg8PGiwkHSQsLCwsKSosLCwsLCwsKSwsLCwsLCwsLCwpLCwpLCwpLCwsLCwsLCwsLCwsLCwsLCwsLP/AABEIAMIBAwMBIgACEQEDEQH/xAAcAAABBQEBAQAAAAAAAAAAAAACAAEDBAUGBwj/xABBEAABAwIEAggEAwYFAwUAAAABAAIRAyEEEjFBUWEFInGBkaGx8AYTwdEUMuEHQlJTkvEVYnKCohZD0iMkNGPC/8QAGgEAAwEBAQEAAAAAAAAAAAAAAAECAwQFBv/EACgRAAICAgICAgEEAwEAAAAAAAABAhEDEiExQVEEE2EUIjKBM3GRof/aAAwDAQACEQMRAD8A7FrVIGomsUgYvdPLsENRtaiDEYYlYWCAiARhiINUtjsABEAjDU4apsLBARQiyp8qmwsEBEAiDUQapbCwAEQCvMwrDo7xQVqAnqkG+iz+xPgtxZWAToyxNCdk2CkihKEWFgp4RQlCVhYKSKEoRYWDCeFNRoFxVodHDiolkS7NIwlLoz4TQtargwRAgdyqV8OG2kylHKmOWNxKcJQjIShaWZWRwmIRwmhVYrIyEJClLU2VOwsjypI4STsqzNa1SBqIMRhq2bMxmMVtmAJ3EcVCGo2hZSb8FKiSjgXOmIsrY6Ht+YT5KvTrEKzSx0beawm5+DWOnkp1KBaYKHKrNavm2UWVWpOuTNpXwBlThqKE8IskEBEAnhOAlYxNUkzoPCVBVxdNn53gEGMs9aYmPD1U+ExjXjMx0DbykHNYlc88sUdEMMmrfQgD7CHIeCbG9Jimwve4FpIAyydZ2B1kHw7lzeL+OiQcgcyNDIMje18p97qPv/BovjX5OqOFPu3khpUg78rg6xsDexg+a52r8UEhryQ+m8gFolppuEEDMDcnrX5dixMP0zkdnY8uflGbMIvJ0h3WixkxoNVP3SNP00TvXYcgXQ/LPAriej/il7HZnBxvckkHLa0XHeVL0j8Z16jz8s/LbEAWkTaZiZT+9+if0nPZ2fyDw99id2GIXn9T4gxDi0uqmW2seG/mrP8A1JVOQZ5DS1xlozCCOrqQ6NZ8k/tl6D9NH2ds1hV+jUAbqPGZXD4j42yyKYc6YgveDERI2G553WW74uq/MDx+Zux/KByAtsFnPLsaY8Gp6eH72hUcS8E2Cr4TpVlWmx+ZrZAGujj+7y3ieClcFrip8nPmbXBHCcOjZPCaFucoMIYUkJoTAjhNCqV+nKDIzVWCSQL7gwfAq6Lp2IGEkSSdllNrEYajDUQatGyQQ1FCcBEApsAQETWpwEQClsAjR5o8NRB1mFHCJriNCod0WmrLFbCCJFuRVbKiJJQvcACToASbTpyClWlyxupPhAuIAJJgASSdll43p35RBGVzHA5CAZlpE5pGmokclnfEXTsj5dM9UuEn+KL2PCZH+1YTCd+5c2TK26R3YPjpK5AYh7nOkmS4ySbkoW4ktBAJBdeffPZG4ye736hZ9RzW1Os4ACLWvcQOV1zSO5LwWKuMqGz3uIs/gCZm8anfwVc2mLfbsPYme8FxuOJ7wip0xljc6zuRvdRfouqCp1DFrkaTvaDG081K5ux4Hmb+ijbVbPZ/Yo31dDz93VqSRDi2ROAuJ304JOnididJ/VMTBAP3Nhx3TPqSLGLW81TnZKhRICHGbafbw3Spzee7s+mqruB2PA8iDoI8UfzN+KWzK1QTuU6zaNrKCoI0PWm07HcypXG4PdGnfx3GicuDiZtpdG9C0s1+jfiSrSIYC0gAAnKJI/NBOw1Xc9G4xlSm0sgQILZksPAry8hunKB3nVdl8BYYim95Opa2P9Ikk7fvBaYm9jm+VBaHTwlCOEL3AAk2ABJ5Aarts8oodI9KtpB0yXNaXwNbaeJgd68+6b+OK9SmCwGk0tLHR+85wM66Q3TvWn8X46jWa59Cq4VWhl2gwWuyOknhGvYbWlUsMRWwYBLqj/zZHNjMATYEDragiL2PGFL54TNYxS5Zywx73VOqxk9YzBJvmdck69YrVp/FVdlDIahILozAgOHV/KJuBI2jzVDo7FN+WYBfndlEHrCwMRtmLdb/AHqUumAHOm4DajRE9WRYiezzJXM215NqT8HYYT9oz2MDXsD3NsXEkE9ttYSVDoX4UdiKDKrTlDwYEjZxE3cNYnTdMrX2V2TrA9OARBqcBFC7bOegYThqKE4CmwoYNT5UUJ4U2FAQnARAJ4RY6BXJdNfEWfq0nENkgkGM0yO8Rcdq6bpSkTRfDi0hpMt16t474jvXm7NB70XNmk+ju+Lji7k+yX5Q35jxTsqWPK3gkb9mqGlShsdvmsDuDqD7LKc8ZjOs31Omo9Vp5ffBZzxJmQetB5EKZK+iouuwhUk6aAnsISp1IlDTMc5015p4nldSMMc9421Q27r2n3ZEBHby0QuOukieXuyZIpB4S2PXkhLOtx5aQCR5KMPItadTwvpA8ETa83j8vHe2yAHDwQPYsm+ZA89EFF3hJ5RsiMTGu/vvSGE99uPby4qKkZm32nTSeSZ1LbMdQbQN+zTQKWmY5/od0uh9iBIv2e/Bdp+z6tIrNvq06mB+YG2gNh7C4xw3/X3+i639nTxmrA/mLWEHkCZ8y1a43+45/kK8bO0hUumMcGUyC9jS+WjPoRBLh/SCtCFzPx5gGuwznZSXSwCAXXBsXME5gAXePh2HlRXJ5n01iBhHh1LK6nWBcWTTqNGsDcixA0m5Wp8NdJQ35oa0s+bq4iwawQzNEgC2ms8iuW/GTmp1BnDTmYI0mC9sR1Zy2O17QVc6BBaKtJwY0PvdxmBBcA5trAaR+94Z3ydDjwZuIcRUqvMmKj/ywGiZiImLxHYLqtSc4tfVJzZpFwbueJM2AmJ9wrvSGJviBUyTUNM9QtlrmuGYi8XE8r8oWbRpE03NBFgI5zP5YGbj7lQ0rLRo4bKGAFrCYmSXTe94tN4TrLpdIFrQL2A/ecPQpKCtT6ShOqf+J0v5tP8Arb90NTpqg0SatPucD5BdW69nPpfgvgIoWYPiLD/zWeKkb07QP/ep/wBQ+qN0H1v0aISWf/jtD+dT/rb91E74owwMfNb3SR4gQluh6P0ayeFj/wDVeG/mjwd9kw+LcN/M/wCLvsluvYfW/RrYg9R1p6rrcbGy8uY/T3FpXdVPizD5TFSTBiztYtsuHjT3sscjTao6/jxcU7JMyIBQgW98VJKg6AHPiZVQtG0RPuFaxMZb6C57NwqAYS3WS+44AHa2m1xul/sLfgkOt5mO7wTZZ24906IgOFz7v2pZpjn29soaSBWx9duPuO8oKl++O/miYbWnvN57T2oRrJ20+8qLLoF9P3xtE3TNtG28eURpt6qdzhJ7NY0Hv1UJdb342SodgOp3vI4bW93RxM8I398Qk6GnjoPd/JC4zYe9UCET3DfXl5JzbT098PND2nstb9UznjiQkMJxJtrFv0K6n9nrv/cVNL0zHEw9vouWz3gTfXjGi2PhbpUYesXuksyFpi5AJEEd4aO8qotJpmeRNxaR6hCqY01bfKbTd/EHuc23KGnXS6yB8dYbi8f7f1S/66w//wBh/wBg/wDJdW8fZ531S9HmnT7308dVc2gKYe2H04H77XAuaS0QZZmDgBE6yVm1Xl2RzAXOdSc12r7NozN2wLAiNg0cV6T050hhcWGg0qzi17HEhgacrSdXXsJNja5Xn2Lr0sO6zWVqrKcw8ljIazK9oAIL5kjMYnhqU1+7oun5RQ6Vw7/nPyupvltMyI2ywL2mAJG1wEDMC6nQqSD+VwGkQ2oAYk/llxPaOSPCftIrseH/ACcNI4YdkxsM0ZoHaocd+0TGPcS35bAZs3D0dDeJNMmLDXglqx0c7VcQY7NuXJJdAyk+sBUdUeHOa0kZnCDAFhNhbQWCSr6jW0bZxGnPt7E/4jUcFpDoKZnNO2kba3B48dU/+CmQYgb6HviF5H2L2d+j9GYMQbGOX3RCvsB63Wm7oJ1wAI8D3ROvcpaXw+I59p05wI5p7r2Gj9GMMXyUrcR7C1j0BrIkzrMCByA+yko9BEGYiM15vcQAhTXsNX6MeXRMGP09lISdATp9lv8A+DgmTMRoNey5+osiqdEfwzEARMaXmbzcnyT2j7Fq/RgUXmQe9Xg/ZXK/RuVl2u6omxGu/uFQa5b4mn0yZquyZjkqhgEqKo6ASfcInOlp5+m/otzIjrdZhBgGAO6fJV8ggCOA8lNRFj3Daw132+6gLwZideNj3dyzlz5LjwNUIhtiTteItPZsPFSU5gzzHny2QU6u1+RPhKkbob6Wt9veqhKim7BIHeJP2J8EQpx9u5C3QT9fe6dxvxkqrJoREARtpMzpxUDN9t/fgjdXkmDuQZ4jtUNGoJO0baXuhpX2Cv0TVHCOzeCLFQUj1rdvp90T2mxnUHs/SynovF+XcofZYMGBN/SdULWz5z+imNRRudlFtYSbHQmwTAOnfzupKMl2Vokva5sAZv3ZEc5aNFWbW6snXxG0fRW8A3M9rTvmv/tOpGiewqMuvWLQS6QBc2vbWBxCHD/HhoFwY1uUCAflM+ZmBMlzngkcIHBdAej2gHOD2zm32sTz7vHh/iXoWk2HYcuLp67ctS/NssAHZKWLJFMjJjbRNiP2nY9xk1X5eAMDwBCtUOk2VWio5pc51z1cxB7Y9yuca92TL8t4Oklro7T4k9618N0VhmDL+MeJuQKcQbaZmz6Lpll18mMcd+C87Est1KluDY+t0NTFAiDTqf8AEf8A6Q08Jgmm+IqP03a0a3/cJ9FFjMFgS1+Su8PM5SSIbwloZLuY9VH6j8/+F/T+CcYn/I//AI/+SZcYXv3FQni02PMdVOtN37FS9Htbfd0edRBvNGKQ5+ML57Y9fVEgrovnlRhg2Fu37omtHAKbHRI2tz80Rr8wPqhbUGxnsCy+mehKeILHOfUa5n5Sx2XKTvGk81Uab56E+OjU/GA5hmbLSA7Xq5gXCeEgE34KpU+JMODBr0pGweD6LKq9E0oy1Kz3QyDLmA5Ro5zg0G3ElYWI6L6NbAdVILTMipmceRDWm1tgN7roUMb9/wDDFyn+P+na4jHtex2VweIvkcDHMxeJssUu3XPt6QwgcxrH13OpSGGwaZOYhxgEjuW1Sqr0vj41GLq/7OLNNt81/RaqCR3qUKvmUhdZb9GdjO18eyfYWYcSLagXHadTpZW69TqO4gTz7llUagJ0gxAPvQrKRoi8+paZNpkWnz7FI589x81TpYggkFulp1kq2x45qaY7GLeM3v2e7Ip4z6pi+LpfMm9xx1ttfkjUexCWAk8b/WUQYNoRVSRp72+yVhrvx5KdKHvYm37oBTOba5gDgk3Q9v3KWaNNwJ5diKQWx2N115wOARvpyNYPYoPmwbQS7U8PupGO1lHAchtYO7gr/QU/iGRqSWtHa10ADcm4WeXX9/VS4IE1WaznbpM6xaEmlQ7Z1b23/sPJDfiqGK6QA49/PmqhxRn8wjnI85Xk0dxsuaR7KicexZrXVRfUcr+QKj/GvGxAmBI850QBpud2eKjI92WWca52kmOwT4IXYt41b4E+oToRr34pLJGPd/Ln/cknTKLFGqIgTA4y2ed1ZfVA1c0HtP2VWnhnC4gzxDfUyQjfhnxcNAtOvr+ihpBbI6mIIsHA34Ex5KxTxJ0DszfS2oGniFUZhhoG98z63RYjCZGguexsjqguHjlnRVG0+BSprkofFXxC2nYEHq265Lr6EtBIdz08lxmK+KK74ms+wiGktEDsKg6Uj5ry6qxziTOUOLTbSYWYXL1ceJJW+zzZzbdIs/Nk6meJNu9SVK4aQS7NYWuQCON/JUmtk6gdsx2Ich8F0WYsmLpMAZdTry5wF2PQnSIfSHFoAPEQLeQXDErR+H8XkrAEwHdU9u3n6q4SFJHoNGpIR59e1UaNeSY0Eekq21wKqSCLK1aoYeBANonQjW2/vmqbWWBLeqdZ1B1J89Vo4kjLfU8L6clTr4gtMXM207Y9Fi4r2apsNg1jePfJO6rA1nn6zyULHkH9N07eHFZ2WTivIiI+v6JF+sbDf68VBHHu/upGx77Uuxhsq9nvRCak8uAlPbQD3oiy6f2RTC0C6rrHv2VE1ztCCPr9lMWi5jw9UQd6e/RKmO0AG2upjNlG10lPN90qHYQZeZ20nmnpV8jgTFiDExpBugqOsf7acU+Gc5r2uaLidhYxuHTPDRUqJdnUY3GguIGUg9YEiRDrwN94VSnSa7QR4R3A6arSrMLiM4EhrQb5tBpJuovwTTaAeUBeROlJ0ehG9VZXaCNHSOcW8kzsO47eAB9AjyMALWwPfYmY4tBgg+QH9MKRkT8G0jrjKdJHVJ8FVe1o/wC4dbSC4d5uVcFQ/vZSOV/W390/Vdb3fgdEchwZtSjc3HinVz8E0fveiSrYdGY7ES7qvLWjZpuSBe4gEkjjO11Phukqrg0DQ5oJc2YGsgT53RDCVcsloa0ROaGxJgHL+aJ3HFTUOkMMHmnUxLKZjkWtJGhdYW5cVpo5eDHdLyOKVWDE66+X1HiFS6UxrsPQe90ZhADW5ZBdpI2HOFdpVmDLUpvpuAdrqQR/E5pFreULiPinpNrXupRTInMQwPjMdA4ucSYB/LoFpiwqTpkZMrirRzL6hJLpuTPfqmDJ1c3fe/dAv4wmAkHrwOBlROAGhnx+q9RcHnvkndhCAIa4/wCYafpsma+G5HAWJMHMDMDuH6J8JUZf5kxIOkz5iO7irNV9N4IaBmN87i6ey5PJWl5RL/IDnUyJYCHNG4Dsx5jSNlSFXrTYEGRAiI0Vn8FDoY/tN2xHqoMQwg6g7WtokwR2Pw9jPmMPGYI4W9Fs0jB5Lg+gekPl1RJs7qn6H3xXb0nyFquUT0wsW85ZMAaLMeDnG4bItBud/BaGI/LdZ1YR6iN+HesJxd2bRl4JQDPBGHSLme/vUIdcybmUJMePjZTRVlouBET4IW4i3coS8dyTnRsigstCptKMVdlTbU9L8rSnOIvtKOgLmbinc+ByVMYriBoPYUeIrCJPb7nRIaLRrmI9n7J/m6TruqIxUGJi5PO4mFNSrAyDNvtxKnkvgsl2n3U+DDjUbFzmba0TOnYZ5qrTrcpNvop8NVLXtcNiHd7SCB2H6rNxK2O2GMzEy2LkjeBsLoXVW8Y7f7Ia7wb0y4NcA4A3gOGhB5yEjUAEEA87R3grx5WpNM9CNNJoZ7ebXDgY9VUrVW8CPFHUqgiQBfh+psqdWtGsjhIlNMKJMs6duv6oH1CDCTHn+4g+KA1yLOZ3iFVk0AcW/i3wCSmytN7/ANP6JKuBkOIaXgBxJgZbWtfQzzOp3VZ/QVFxzFgeQI6xLoAMx1iYvPiVOx6N5JIAJB/1ZfObI2k32TrFLoen0e1jCWsy0xOjYaOMwIXmPxA5hxFQsdnBMz6xAFgu++IcWygxzK5iQRknMZN4IExrvxXmdWo0zlDrXvEdw1812/Ghy5HLnnwkREpkxKd4ECDPG2i7jjGA4zCs/gyQC0zI00PZw2VSUbapAiTHbCaEydgdTBkG/wDm08D7lKriG5RFMAnUkiDzAAtdV8g/uiIT2FqRhd10Pii6m2dQAD4WK4cuutzoTpM5sp1OnYtMb8ETR0eNqkAAAGfLmqLXuA62tz4nTuUmMqQ5sESW/WyqCvlkuv6m/vxSa5KT4Ji6/vyRNdqqba8tkweXLn4KwH2JF9AJ8+9JRG5EhrAeninFS2qoVMVI0iP1QtxbQYnj9ZSGaDqwHH011UPzhxjnvH3Vd+KBPE8dPVR1sbEDKTzQ4jTLTsSCM09noqz8UXHQ8FB+KOzdYjNuoXYl/ADz71LiylJIutxDmTlH5oM638dldpYpxi4081iOe6BDzNraJ2Ne4S46X2M34JaMe6OjOLaP3hy9hT0qrXZTM2sBx4rlKFUSesIHG08+xbuBr5KeYmc7mhp01ixOg7UnDgFM79uIJZTLm5f/AE2xaMw4jYi/uELqpCgw1R7aVNhe55aDGUh7A1wBAD4IdzGg8UFTFQdRpGvZNoteTHNeLmj+98np4pftXBIawOvihHKD2hRfjAbGCeQAMd+qEvHf2j6LKjSxn4kN0McjopqOLB/Nfs92Uf4mdbxtP3TBw2aPfcgC6Aw7D+oJKv8AI4Axzyz6pKxEbHDjf7cu/VR4rLlJJNr2PWtuDNimc/gq+OwoqMLHGQRE6kShdifRw3xD0+cQ4ASKbLNBIJ7Sf1KxStLp3o1tCrka/PaeY5GN1mr2cdarU8rJe3IyUpJ1oZjQieRaBHHmmTQgY4ThxGiZPKAE66Kg8ggjWdkxGyQBBkG44G4TQjozWLjTcYiAHb84HgqmJfLpDpF4WUMU7+IoRXdMzoZWu6I1Zotq2gk+MRHdwTuxwB1MZYk89e5ZNR5Jk6oYS3Q9TQbi27m3ej/GM6vMAm2l9OSy4TwluGptYjEBkEOa4HgYJ7u/yVV/SkjKRoZBHryVCEoQ8gKJa/GDKRBB1BBtPMRdE3pA5YgE7k38lUaE6ndlaoOviHP1PK1k3zncfohVnAYF1V4YwEk8jbiTGylzrlspRvorAL0D4c6Ja2gw5GvJ68nrRmG0jq93iVY6F+FadJt8r3z+Yt05AEkBadTCRAAHdb6LzM/yN+Infiwa8sMvJHWEnt+xWn/hlAMDq2Ip0y4GGtIcRaet1rb2WU6Rt4/ooWYdguGibx+Xfulc0HFfyVm8k306CqMhxyuDgN9QeyQExPPu0Taxaw7J9E4aBv8AopKBd5eaVOs3h5oQSOxO5+3FAEprcz5JKD5kfxJJjJWwBF47/qsvpfEYhoPyqbMsRJccw5gWC0ckH6diy/ibpf5NLqgZ3yAZ05iyvGrkq5Mp8I4GoTJm5ntQZzEbapOcmXso8pjgqfEYt1SMziY46DsAsNlXBShVYqHhOAmhIJDCYY2B7ZSJvOnZZNCIsjWyLCgc3akEWRMWHYFACLUykykt28RJ301QH7eiABKUqR4Iid7oEDBVnC4kN1Y1/wDqm1rclDCYhF0KrLGIxme2Rjbz1Wwf7KukkhuwSFCcNTNWn0R0UarhmDm0xOZ4AtHCbEqJSUVbLjFydIXQ/Qz678rRYQXHSBPqvSugugsHSOWjiKYrHquFQkOk6M2E8iNd1nYLFYejTaxjhAsQWkOPMmBJ5qz/AIiybOaCRGuh46LzsmZzfK4O+GHVcPkuOplpIJLSCRoL8t+CiqOJN5HiPVTNzGHWcLRAAtfgADqbqKrmcYmBz+y5HR0cjy3TXsJ9hRRG/iJUopiYMkjsHgVM3DgkHLHfP1SGVXObxPPT66KMs4AR3HzCvUcGHvDOq2d9re9Ff6R6A+W0PDi9oOVxyuaAY2mzm/5h9VooSa2S4M3OKer7MECeffceSjyX2972CsVXCerY6WVaq86AQePvRSUF+H4keCZM0OjQnuSVWBK7TuXPfGH/AMdn+oJJKsP84/7M8n8GcSkUkl7R5QgnSSSAScJJIASR9+SSSYwmp3lMkgBz+bv+qAJJIYkMUTEkkhocoWpJIH5CcmSSSAemLjtXdVmhtGAIAAgCwGiZJcfyu4nZ8byVOiROXtPor+KaM47Skks5eTZHQ0rZQLDKq9IzUvdOkuA6GX6ep97KWtoPeySSH2NEVD/uHdtMuad2mRcHY81s/EQy0zl6uZrJi06axroPBJJejg/wv+zzc3+aJzDW27lXqBMkuFHaV2mySSSYj//Z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143" y="3573016"/>
            <a:ext cx="1738313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C32E03-90C8-4340-BA75-FA9F8B0BDC25}" type="slidenum">
              <a:rPr lang="it-IT" smtClean="0"/>
              <a:pPr>
                <a:defRPr/>
              </a:pPr>
              <a:t>8</a:t>
            </a:fld>
            <a:endParaRPr lang="it-IT">
              <a:latin typeface="Frutiger 55 Roman" pitchFamily="1" charset="0"/>
            </a:endParaRPr>
          </a:p>
        </p:txBody>
      </p:sp>
      <p:sp>
        <p:nvSpPr>
          <p:cNvPr id="45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C591D9-7D18-4CDA-AF36-E712628411F3}" type="slidenum">
              <a:rPr lang="it-IT" smtClean="0">
                <a:ea typeface="ＭＳ Ｐゴシック" pitchFamily="34" charset="-128"/>
              </a:rPr>
              <a:pPr/>
              <a:t>9</a:t>
            </a:fld>
            <a:endParaRPr lang="it-IT" smtClean="0">
              <a:latin typeface="Frutiger 55 Roman" pitchFamily="1" charset="0"/>
              <a:ea typeface="ＭＳ Ｐゴシック" pitchFamily="34" charset="-128"/>
            </a:endParaRPr>
          </a:p>
        </p:txBody>
      </p:sp>
      <p:sp>
        <p:nvSpPr>
          <p:cNvPr id="75778" name="Espaço Reservado para Conteúdo 1"/>
          <p:cNvSpPr>
            <a:spLocks noGrp="1"/>
          </p:cNvSpPr>
          <p:nvPr>
            <p:ph idx="4294967295"/>
          </p:nvPr>
        </p:nvSpPr>
        <p:spPr bwMode="auto">
          <a:xfrm>
            <a:off x="0" y="1196975"/>
            <a:ext cx="8280400" cy="51831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  <a:defRPr/>
            </a:pPr>
            <a:endParaRPr lang="pt-BR" sz="3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b="1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3 - HISTÓRICO</a:t>
            </a:r>
          </a:p>
          <a:p>
            <a:pPr algn="just">
              <a:buNone/>
            </a:pPr>
            <a:r>
              <a:rPr lang="pt-BR" sz="72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algn="just">
              <a:buNone/>
            </a:pPr>
            <a:r>
              <a:rPr lang="pt-BR" sz="7200" dirty="0">
                <a:latin typeface="Arial" pitchFamily="34" charset="0"/>
                <a:cs typeface="Arial" pitchFamily="34" charset="0"/>
              </a:rPr>
              <a:t>	</a:t>
            </a:r>
            <a:r>
              <a:rPr lang="pt-BR" sz="72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onferências com o objetivo de estabelecer uma Nomenclatura Mundial Comum:</a:t>
            </a:r>
          </a:p>
          <a:p>
            <a:pPr algn="just">
              <a:buNone/>
            </a:pPr>
            <a:endParaRPr lang="pt-BR" sz="7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1831 – BÉLGICA – (Estatística)</a:t>
            </a:r>
          </a:p>
          <a:p>
            <a:pPr algn="just">
              <a:buNone/>
            </a:pPr>
            <a:r>
              <a:rPr lang="pt-BR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1937 – GENEBRA – Conferência Econômica Mundial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56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pt-BR" sz="7200" b="1" dirty="0" smtClean="0">
                <a:latin typeface="Arial" pitchFamily="34" charset="0"/>
                <a:cs typeface="Arial" pitchFamily="34" charset="0"/>
              </a:rPr>
              <a:t>Principais </a:t>
            </a:r>
            <a:r>
              <a:rPr lang="pt-BR" sz="7200" b="1" dirty="0">
                <a:latin typeface="Arial" pitchFamily="34" charset="0"/>
                <a:cs typeface="Arial" pitchFamily="34" charset="0"/>
              </a:rPr>
              <a:t>Nomenclaturas:</a:t>
            </a:r>
          </a:p>
          <a:p>
            <a:pPr>
              <a:buNone/>
              <a:defRPr/>
            </a:pPr>
            <a:r>
              <a:rPr lang="pt-BR" sz="7200" b="1" cap="all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buNone/>
              <a:defRPr/>
            </a:pPr>
            <a:r>
              <a:rPr lang="pt-BR" sz="72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A </a:t>
            </a:r>
            <a:r>
              <a:rPr lang="pt-BR" sz="72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- NCCA – Nomenclatura do Conselho de Cooperação Aduaneira</a:t>
            </a:r>
          </a:p>
          <a:p>
            <a:pPr>
              <a:buNone/>
              <a:defRPr/>
            </a:pPr>
            <a:r>
              <a:rPr lang="pt-BR" sz="7200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		</a:t>
            </a:r>
            <a:r>
              <a:rPr lang="pt-BR" sz="7200" dirty="0" smtClean="0">
                <a:latin typeface="Arial" pitchFamily="34" charset="0"/>
                <a:cs typeface="Arial" pitchFamily="34" charset="0"/>
              </a:rPr>
              <a:t>Foi </a:t>
            </a:r>
            <a:r>
              <a:rPr lang="pt-BR" sz="7200" dirty="0">
                <a:latin typeface="Arial" pitchFamily="34" charset="0"/>
                <a:cs typeface="Arial" pitchFamily="34" charset="0"/>
              </a:rPr>
              <a:t>criada para fins aduaneiros, administrada pelo CCA </a:t>
            </a:r>
            <a:r>
              <a:rPr lang="pt-BR" sz="7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  <a:defRPr/>
            </a:pPr>
            <a:r>
              <a:rPr lang="pt-BR" sz="72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B </a:t>
            </a:r>
            <a:r>
              <a:rPr lang="pt-BR" sz="72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- CUCI – Classificação Uniforme para o Comércio </a:t>
            </a:r>
            <a:r>
              <a:rPr lang="pt-BR" sz="72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Internacional</a:t>
            </a:r>
            <a:r>
              <a:rPr lang="pt-BR" sz="7200" dirty="0" smtClean="0">
                <a:latin typeface="Arial" pitchFamily="34" charset="0"/>
                <a:cs typeface="Arial" pitchFamily="34" charset="0"/>
              </a:rPr>
              <a:t>           	Adotada </a:t>
            </a:r>
            <a:r>
              <a:rPr lang="pt-BR" sz="7200" dirty="0">
                <a:latin typeface="Arial" pitchFamily="34" charset="0"/>
                <a:cs typeface="Arial" pitchFamily="34" charset="0"/>
              </a:rPr>
              <a:t>para estudo sistemático e estatístico do Comércio Mundial</a:t>
            </a:r>
          </a:p>
          <a:p>
            <a:pPr>
              <a:lnSpc>
                <a:spcPct val="150000"/>
              </a:lnSpc>
              <a:buNone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24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</a:p>
          <a:p>
            <a:pPr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000" dirty="0" smtClean="0"/>
          </a:p>
          <a:p>
            <a:pPr>
              <a:buNone/>
            </a:pPr>
            <a:r>
              <a:rPr lang="pt-BR" sz="1800" dirty="0" smtClean="0"/>
              <a:t>	</a:t>
            </a:r>
          </a:p>
          <a:p>
            <a:pPr algn="just">
              <a:lnSpc>
                <a:spcPct val="150000"/>
              </a:lnSpc>
              <a:buNone/>
            </a:pPr>
            <a:endParaRPr lang="pt-BR" sz="1800" dirty="0" smtClean="0"/>
          </a:p>
          <a:p>
            <a:pPr algn="just">
              <a:lnSpc>
                <a:spcPct val="150000"/>
              </a:lnSpc>
              <a:buNone/>
            </a:pPr>
            <a:endParaRPr lang="pt-BR" sz="600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	</a:t>
            </a: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None/>
              <a:defRPr/>
            </a:pPr>
            <a:r>
              <a:rPr lang="pt-BR" sz="1800" b="1" cap="all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None/>
              <a:defRPr/>
            </a:pPr>
            <a:endParaRPr lang="pt-BR" sz="1800" b="1" cap="all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529300"/>
            <a:ext cx="1657747" cy="85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ítulo 2"/>
          <p:cNvSpPr txBox="1">
            <a:spLocks/>
          </p:cNvSpPr>
          <p:nvPr/>
        </p:nvSpPr>
        <p:spPr bwMode="auto">
          <a:xfrm>
            <a:off x="427656" y="260648"/>
            <a:ext cx="7993063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rIns="0" bIns="0" numCol="1" anchor="b" compatLnSpc="1">
            <a:prstTxWarp prst="textNoShape">
              <a:avLst/>
            </a:prstTxWarp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b="1" i="1" dirty="0" smtClean="0">
                <a:latin typeface="Arial" charset="0"/>
                <a:cs typeface="Arial" charset="0"/>
              </a:rPr>
              <a:t/>
            </a:r>
            <a:br>
              <a:rPr lang="pt-BR" sz="2000" b="1" i="1" dirty="0" smtClean="0">
                <a:latin typeface="Arial" charset="0"/>
                <a:cs typeface="Arial" charset="0"/>
              </a:rPr>
            </a:b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Riscos fiscais da Classificação Fiscal de Mercadorias</a:t>
            </a:r>
            <a:b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GCO 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AGES">
  <a:themeElements>
    <a:clrScheme name="FCA 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6784C1"/>
      </a:accent1>
      <a:accent2>
        <a:srgbClr val="898C8A"/>
      </a:accent2>
      <a:accent3>
        <a:srgbClr val="012169"/>
      </a:accent3>
      <a:accent4>
        <a:srgbClr val="0C2340"/>
      </a:accent4>
      <a:accent5>
        <a:srgbClr val="7BAFD4"/>
      </a:accent5>
      <a:accent6>
        <a:srgbClr val="418FDE"/>
      </a:accent6>
      <a:hlink>
        <a:srgbClr val="9BCBEB"/>
      </a:hlink>
      <a:folHlink>
        <a:srgbClr val="B1C9E8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D2B0917528213429D48BE8A323C1F12" ma:contentTypeVersion="0" ma:contentTypeDescription="Crie um novo documento." ma:contentTypeScope="" ma:versionID="f699a3034d4127427deb7de66600d271">
  <xsd:schema xmlns:xsd="http://www.w3.org/2001/XMLSchema" xmlns:p="http://schemas.microsoft.com/office/2006/metadata/properties" targetNamespace="http://schemas.microsoft.com/office/2006/metadata/properties" ma:root="true" ma:fieldsID="834597303d62dd03ddcd59f56325a21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 ma:readOnly="true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E4F47D-CFF2-44B9-8DB5-1883B49FF340}">
  <ds:schemaRefs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57B6160-511E-4423-B9EC-A9636D2C40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763971C3-1E5F-4119-B0BA-3921748707D2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260E7B49-5A9C-4BDA-A150-6905635459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1792</Words>
  <Application>Microsoft Office PowerPoint</Application>
  <PresentationFormat>Apresentação na tela (4:3)</PresentationFormat>
  <Paragraphs>886</Paragraphs>
  <Slides>39</Slides>
  <Notes>9</Notes>
  <HiddenSlides>2</HiddenSlides>
  <MMClips>0</MMClips>
  <ScaleCrop>false</ScaleCrop>
  <HeadingPairs>
    <vt:vector size="10" baseType="variant">
      <vt:variant>
        <vt:lpstr>Fontes usadas</vt:lpstr>
      </vt:variant>
      <vt:variant>
        <vt:i4>20</vt:i4>
      </vt:variant>
      <vt:variant>
        <vt:lpstr>Tema</vt:lpstr>
      </vt:variant>
      <vt:variant>
        <vt:i4>4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39</vt:i4>
      </vt:variant>
      <vt:variant>
        <vt:lpstr>Apresentações personalizadas</vt:lpstr>
      </vt:variant>
      <vt:variant>
        <vt:i4>1</vt:i4>
      </vt:variant>
    </vt:vector>
  </HeadingPairs>
  <TitlesOfParts>
    <vt:vector size="65" baseType="lpstr">
      <vt:lpstr>ＭＳ Ｐゴシック</vt:lpstr>
      <vt:lpstr>ＭＳ Ｐゴシック</vt:lpstr>
      <vt:lpstr>Adobe 仿宋 Std R</vt:lpstr>
      <vt:lpstr>Arial</vt:lpstr>
      <vt:lpstr>Arial Bold Italic</vt:lpstr>
      <vt:lpstr>Calibri</vt:lpstr>
      <vt:lpstr>Constantia</vt:lpstr>
      <vt:lpstr>Courier New</vt:lpstr>
      <vt:lpstr>Frutiger 55 Roman</vt:lpstr>
      <vt:lpstr>GillSans</vt:lpstr>
      <vt:lpstr>Helvetica</vt:lpstr>
      <vt:lpstr>HelveticaNeueLT Std</vt:lpstr>
      <vt:lpstr>Lucida Grande</vt:lpstr>
      <vt:lpstr>Times</vt:lpstr>
      <vt:lpstr>Trebuchet MS</vt:lpstr>
      <vt:lpstr>Verdana</vt:lpstr>
      <vt:lpstr>Wingdings</vt:lpstr>
      <vt:lpstr>Wingdings 2</vt:lpstr>
      <vt:lpstr>Wingdings 3</vt:lpstr>
      <vt:lpstr>ヒラギノ角ゴ Pro W3</vt:lpstr>
      <vt:lpstr>Personalizza struttura</vt:lpstr>
      <vt:lpstr>Fluxo</vt:lpstr>
      <vt:lpstr>AGCO Content Slide</vt:lpstr>
      <vt:lpstr>PAGES</vt:lpstr>
      <vt:lpstr>Worksheet</vt:lpstr>
      <vt:lpstr>  Riscos fiscais  da  Classificação Fiscal  de Mercadorias                       </vt:lpstr>
      <vt:lpstr>     Agenda</vt:lpstr>
      <vt:lpstr> Riscos fiscais da Classificação Fiscal de Mercadorias </vt:lpstr>
      <vt:lpstr> Riscos fiscais da Classificação Fiscal de Mercadorias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personalizada 1</vt:lpstr>
    </vt:vector>
  </TitlesOfParts>
  <Company>獫票楧栮捯洀鉭曮㞱Û뜰⠲쎔딁烊皭〼፥ᙼ䕸忤઱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padrão Fiat Services</dc:title>
  <dc:creator>乩歫椠䱡畳椀㸲㻸ꔿ㌋䬮ꍰ䞮誀圇짗꾬钒붤鏊꣊㥊揤鞁</dc:creator>
  <cp:lastModifiedBy>CRCMG</cp:lastModifiedBy>
  <cp:revision>2542</cp:revision>
  <cp:lastPrinted>2017-09-25T21:22:03Z</cp:lastPrinted>
  <dcterms:created xsi:type="dcterms:W3CDTF">2010-12-17T09:07:49Z</dcterms:created>
  <dcterms:modified xsi:type="dcterms:W3CDTF">2017-09-26T12:24:42Z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Documento</vt:lpwstr>
  </property>
</Properties>
</file>